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77" r:id="rId3"/>
    <p:sldMasterId id="2147483685"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388" r:id="rId14"/>
    <p:sldId id="389" r:id="rId15"/>
    <p:sldId id="283" r:id="rId16"/>
    <p:sldId id="390" r:id="rId17"/>
    <p:sldId id="391" r:id="rId18"/>
    <p:sldId id="392" r:id="rId19"/>
    <p:sldId id="393" r:id="rId20"/>
    <p:sldId id="279" r:id="rId21"/>
    <p:sldId id="280" r:id="rId22"/>
    <p:sldId id="292" r:id="rId23"/>
    <p:sldId id="394" r:id="rId24"/>
    <p:sldId id="268" r:id="rId25"/>
    <p:sldId id="395" r:id="rId26"/>
    <p:sldId id="293" r:id="rId27"/>
    <p:sldId id="277" r:id="rId28"/>
    <p:sldId id="382" r:id="rId29"/>
    <p:sldId id="278" r:id="rId30"/>
    <p:sldId id="383" r:id="rId31"/>
    <p:sldId id="384" r:id="rId32"/>
    <p:sldId id="386" r:id="rId33"/>
    <p:sldId id="387" r:id="rId34"/>
    <p:sldId id="269" r:id="rId35"/>
    <p:sldId id="270" r:id="rId36"/>
    <p:sldId id="271" r:id="rId37"/>
    <p:sldId id="272" r:id="rId38"/>
    <p:sldId id="273" r:id="rId39"/>
    <p:sldId id="274" r:id="rId40"/>
    <p:sldId id="275" r:id="rId41"/>
    <p:sldId id="276" r:id="rId42"/>
    <p:sldId id="265"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Palatino Linotype" panose="02040502050505030304" pitchFamily="18"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i1r6ndW3WMEUbrmzJRG7pDVdUn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6363" y="739775"/>
            <a:ext cx="6584950" cy="370363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089142" rtl="0" eaLnBrk="1" fontAlgn="auto" latinLnBrk="0" hangingPunct="1">
              <a:lnSpc>
                <a:spcPct val="100000"/>
              </a:lnSpc>
              <a:spcBef>
                <a:spcPts val="0"/>
              </a:spcBef>
              <a:spcAft>
                <a:spcPts val="0"/>
              </a:spcAft>
              <a:buClrTx/>
              <a:buSzTx/>
              <a:buFontTx/>
              <a:buNone/>
              <a:tabLst/>
              <a:defRPr/>
            </a:pPr>
            <a:fld id="{8DFF4CD6-557E-4ABB-AC65-919CC3754210}"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9142"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246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Systématique de 4 </a:t>
            </a:r>
            <a:r>
              <a:rPr lang="fr-FR" baseline="0" dirty="0"/>
              <a:t>à 6 </a:t>
            </a:r>
            <a:r>
              <a:rPr lang="fr-FR" baseline="0" dirty="0" err="1"/>
              <a:t>ème</a:t>
            </a:r>
            <a:r>
              <a:rPr lang="fr-FR" baseline="0" dirty="0"/>
              <a:t> semaine après l’accouchement et 10 à 14 semaine pour primipare et femmes facteurs de </a:t>
            </a:r>
            <a:r>
              <a:rPr lang="fr-FR" baseline="0"/>
              <a:t>risque psy</a:t>
            </a:r>
            <a:endParaRPr lang="fr-FR" dirty="0"/>
          </a:p>
          <a:p>
            <a:r>
              <a:rPr lang="fr-FR" dirty="0"/>
              <a:t>EPNP</a:t>
            </a:r>
            <a:r>
              <a:rPr lang="fr-FR" baseline="0" dirty="0"/>
              <a:t> SP14 (42€) à domicile / SP 12 (36€) au cabinet</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089142" rtl="0" eaLnBrk="1" fontAlgn="auto" latinLnBrk="0" hangingPunct="1">
              <a:lnSpc>
                <a:spcPct val="100000"/>
              </a:lnSpc>
              <a:spcBef>
                <a:spcPts val="0"/>
              </a:spcBef>
              <a:spcAft>
                <a:spcPts val="0"/>
              </a:spcAft>
              <a:buClrTx/>
              <a:buSzTx/>
              <a:buFontTx/>
              <a:buNone/>
              <a:tabLst/>
              <a:defRPr/>
            </a:pPr>
            <a:fld id="{BA57A47D-99F1-4A75-B19D-2C422901507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9142"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36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1004888"/>
            <a:ext cx="8939213" cy="5026025"/>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3AB8B-6D17-C244-B144-C2D3D1B3AB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23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C3254CE-EC24-402C-AFCD-7254655B8950}" type="slidenum">
              <a:rPr kumimoji="0" 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21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97c64ab6d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97c64ab6d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8e99496c6b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8e99496c6b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FR" sz="1400">
                <a:solidFill>
                  <a:schemeClr val="dk1"/>
                </a:solidFill>
              </a:rPr>
              <a:t>v</a:t>
            </a:r>
            <a:r>
              <a:rPr lang="fr-FR" sz="1400" b="1">
                <a:solidFill>
                  <a:srgbClr val="7F7F7F"/>
                </a:solidFill>
                <a:latin typeface="Calibri"/>
                <a:ea typeface="Calibri"/>
                <a:cs typeface="Calibri"/>
                <a:sym typeface="Calibri"/>
              </a:rPr>
              <a:t>REVHO</a:t>
            </a:r>
            <a:r>
              <a:rPr lang="fr-FR" sz="1400">
                <a:solidFill>
                  <a:srgbClr val="7F7F7F"/>
                </a:solidFill>
                <a:latin typeface="Calibri"/>
                <a:ea typeface="Calibri"/>
                <a:cs typeface="Calibri"/>
                <a:sym typeface="Calibri"/>
              </a:rPr>
              <a:t>= Réseau Entre la Ville et l’ Hôpital pour l’Orthogénie</a:t>
            </a:r>
            <a:endParaRPr sz="1400">
              <a:solidFill>
                <a:srgbClr val="7F7F7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r-FR" sz="1400">
                <a:solidFill>
                  <a:schemeClr val="dk1"/>
                </a:solidFill>
              </a:rPr>
              <a:t>v</a:t>
            </a:r>
            <a:r>
              <a:rPr lang="fr-FR" sz="1400" b="1">
                <a:solidFill>
                  <a:srgbClr val="7F7F7F"/>
                </a:solidFill>
                <a:latin typeface="Calibri"/>
                <a:ea typeface="Calibri"/>
                <a:cs typeface="Calibri"/>
                <a:sym typeface="Calibri"/>
              </a:rPr>
              <a:t>SOLIPAM</a:t>
            </a:r>
            <a:r>
              <a:rPr lang="fr-FR" sz="1400">
                <a:solidFill>
                  <a:srgbClr val="7F7F7F"/>
                </a:solidFill>
                <a:latin typeface="Calibri"/>
                <a:ea typeface="Calibri"/>
                <a:cs typeface="Calibri"/>
                <a:sym typeface="Calibri"/>
              </a:rPr>
              <a:t>= SOLIdarité PAris Maman</a:t>
            </a:r>
            <a:endParaRPr sz="1400">
              <a:solidFill>
                <a:srgbClr val="7F7F7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r-FR" sz="1400">
                <a:solidFill>
                  <a:schemeClr val="dk1"/>
                </a:solidFill>
              </a:rPr>
              <a:t>v</a:t>
            </a:r>
            <a:r>
              <a:rPr lang="fr-FR" sz="1400" b="1">
                <a:solidFill>
                  <a:srgbClr val="7F7F7F"/>
                </a:solidFill>
                <a:latin typeface="Calibri"/>
                <a:ea typeface="Calibri"/>
                <a:cs typeface="Calibri"/>
                <a:sym typeface="Calibri"/>
              </a:rPr>
              <a:t>RPSOF-ASNR</a:t>
            </a:r>
            <a:r>
              <a:rPr lang="fr-FR" sz="1400">
                <a:solidFill>
                  <a:srgbClr val="7F7F7F"/>
                </a:solidFill>
                <a:latin typeface="Calibri"/>
                <a:ea typeface="Calibri"/>
                <a:cs typeface="Calibri"/>
                <a:sym typeface="Calibri"/>
              </a:rPr>
              <a:t> = Réseau Pédiatrique Sud et Ouest Francilien- Association pour le Suivi des Nouveau-nés à risque</a:t>
            </a:r>
            <a:endParaRPr sz="1400">
              <a:solidFill>
                <a:srgbClr val="7F7F7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r-FR" sz="1400">
                <a:solidFill>
                  <a:schemeClr val="dk1"/>
                </a:solidFill>
              </a:rPr>
              <a:t>v</a:t>
            </a:r>
            <a:r>
              <a:rPr lang="fr-FR" sz="1400" b="1">
                <a:solidFill>
                  <a:srgbClr val="7F7F7F"/>
                </a:solidFill>
                <a:latin typeface="Calibri"/>
                <a:ea typeface="Calibri"/>
                <a:cs typeface="Calibri"/>
                <a:sym typeface="Calibri"/>
              </a:rPr>
              <a:t>DAPSA</a:t>
            </a:r>
            <a:r>
              <a:rPr lang="fr-FR" sz="1400">
                <a:solidFill>
                  <a:srgbClr val="7F7F7F"/>
                </a:solidFill>
                <a:latin typeface="Calibri"/>
                <a:ea typeface="Calibri"/>
                <a:cs typeface="Calibri"/>
                <a:sym typeface="Calibri"/>
              </a:rPr>
              <a:t>= Dispositif d’Appui à la Périnatalité et aux Soins Ambulatoires</a:t>
            </a:r>
            <a:endParaRPr sz="1400">
              <a:solidFill>
                <a:srgbClr val="7F7F7F"/>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8e99496c6b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8e99496c6b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206c58e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9206c58e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22"/>
        <p:cNvGrpSpPr/>
        <p:nvPr/>
      </p:nvGrpSpPr>
      <p:grpSpPr>
        <a:xfrm>
          <a:off x="0" y="0"/>
          <a:ext cx="0" cy="0"/>
          <a:chOff x="0" y="0"/>
          <a:chExt cx="0" cy="0"/>
        </a:xfrm>
      </p:grpSpPr>
      <p:grpSp>
        <p:nvGrpSpPr>
          <p:cNvPr id="23" name="Google Shape;23;p8"/>
          <p:cNvGrpSpPr/>
          <p:nvPr/>
        </p:nvGrpSpPr>
        <p:grpSpPr>
          <a:xfrm>
            <a:off x="0" y="-8467"/>
            <a:ext cx="12192000" cy="6866467"/>
            <a:chOff x="0" y="-8467"/>
            <a:chExt cx="12192000" cy="6866467"/>
          </a:xfrm>
        </p:grpSpPr>
        <p:sp>
          <p:nvSpPr>
            <p:cNvPr id="24" name="Google Shape;24;p8"/>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5" name="Google Shape;25;p8"/>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26" name="Google Shape;26;p8"/>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27" name="Google Shape;27;p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8" name="Google Shape;28;p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 name="Google Shape;29;p8"/>
            <p:cNvSpPr/>
            <p:nvPr/>
          </p:nvSpPr>
          <p:spPr>
            <a:xfrm>
              <a:off x="8932333" y="3048000"/>
              <a:ext cx="3259667" cy="3810000"/>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43512">
                <a:alpha val="49803"/>
              </a:srgbClr>
            </a:solidFill>
            <a:ln>
              <a:noFill/>
            </a:ln>
          </p:spPr>
        </p:sp>
        <p:sp>
          <p:nvSpPr>
            <p:cNvPr id="31" name="Google Shape;31;p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2" name="Google Shape;32;p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49C00">
                <a:alpha val="80000"/>
              </a:srgbClr>
            </a:solidFill>
            <a:ln>
              <a:noFill/>
            </a:ln>
          </p:spPr>
        </p:sp>
        <p:sp>
          <p:nvSpPr>
            <p:cNvPr id="33" name="Google Shape;33;p8"/>
            <p:cNvSpPr/>
            <p:nvPr/>
          </p:nvSpPr>
          <p:spPr>
            <a:xfrm>
              <a:off x="10371666" y="3589867"/>
              <a:ext cx="1817159" cy="3268133"/>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8"/>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itation avec légende">
  <p:cSld name="Citation avec légende">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8"/>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03" name="Google Shape;103;p18"/>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b="0" i="0" u="none" strike="noStrike" cap="none">
                <a:solidFill>
                  <a:srgbClr val="F19279"/>
                </a:solidFill>
                <a:latin typeface="Arial"/>
                <a:ea typeface="Arial"/>
                <a:cs typeface="Arial"/>
                <a:sym typeface="Arial"/>
              </a:rPr>
              <a:t>“</a:t>
            </a:r>
            <a:endParaRPr/>
          </a:p>
        </p:txBody>
      </p:sp>
      <p:sp>
        <p:nvSpPr>
          <p:cNvPr id="104" name="Google Shape;104;p18"/>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b="0" i="0" u="none" strike="noStrike" cap="none">
                <a:solidFill>
                  <a:srgbClr val="F19279"/>
                </a:solidFill>
                <a:latin typeface="Arial"/>
                <a:ea typeface="Arial"/>
                <a:cs typeface="Arial"/>
                <a:sym typeface="Arial"/>
              </a:rPr>
              <a:t>”</a:t>
            </a: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edia_ros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E11A81"/>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5"/>
            <a:ext cx="11193939" cy="4192223"/>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33896300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edia_parm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5"/>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5"/>
            <a:ext cx="11193939" cy="4192223"/>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41311002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edia_vertclair">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6"/>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5"/>
            <a:ext cx="11193939" cy="4192223"/>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36152318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media">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p:txBody>
          <a:bodyPr/>
          <a:lstStyle/>
          <a:p>
            <a:r>
              <a:rPr lang="fr-FR" dirty="0"/>
              <a:t>Cliquez pour ajouter un titre</a:t>
            </a:r>
          </a:p>
        </p:txBody>
      </p:sp>
      <p:sp>
        <p:nvSpPr>
          <p:cNvPr id="10" name="Espace réservé du texte 8">
            <a:extLst>
              <a:ext uri="{FF2B5EF4-FFF2-40B4-BE49-F238E27FC236}">
                <a16:creationId xmlns:a16="http://schemas.microsoft.com/office/drawing/2014/main" id="{761F1608-1EEB-E647-B6C1-A92DFDEACC8B}"/>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1" name="Espace réservé du texte 8">
            <a:extLst>
              <a:ext uri="{FF2B5EF4-FFF2-40B4-BE49-F238E27FC236}">
                <a16:creationId xmlns:a16="http://schemas.microsoft.com/office/drawing/2014/main" id="{12396C78-3A19-AA4A-BA82-771000D34AB6}"/>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3" name="Espace réservé du texte 8">
            <a:extLst>
              <a:ext uri="{FF2B5EF4-FFF2-40B4-BE49-F238E27FC236}">
                <a16:creationId xmlns:a16="http://schemas.microsoft.com/office/drawing/2014/main" id="{EC2BF74E-545A-A440-902F-FA50E56110EE}"/>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hasCustomPrompt="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dirty="0"/>
              <a:t>Cliquez pour insérer un élément</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hasCustomPrompt="1"/>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dirty="0"/>
              <a:t>Cliquez pour insérer un élément</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hasCustomPrompt="1"/>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dirty="0"/>
              <a:t>Cliquez pour insérer un élément</a:t>
            </a:r>
          </a:p>
        </p:txBody>
      </p:sp>
    </p:spTree>
    <p:extLst>
      <p:ext uri="{BB962C8B-B14F-4D97-AF65-F5344CB8AC3E}">
        <p14:creationId xmlns:p14="http://schemas.microsoft.com/office/powerpoint/2010/main" val="13192083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media_bleu">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0084B2"/>
          </a:solidFill>
        </p:spPr>
        <p:txBody>
          <a:bodyPr/>
          <a:lstStyle/>
          <a:p>
            <a:r>
              <a:rPr lang="fr-FR" dirty="0"/>
              <a:t>Cliquez pour ajouter un titre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6" name="Espace réservé du texte 8">
            <a:extLst>
              <a:ext uri="{FF2B5EF4-FFF2-40B4-BE49-F238E27FC236}">
                <a16:creationId xmlns:a16="http://schemas.microsoft.com/office/drawing/2014/main" id="{F2F5452A-EA35-364C-871A-EF7CC620C4BD}"/>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lang="fr-FR" sz="1699" b="0" kern="1200" dirty="0">
                <a:solidFill>
                  <a:schemeClr val="tx2"/>
                </a:solidFill>
                <a:latin typeface="+mn-lt"/>
                <a:ea typeface="+mn-ea"/>
                <a:cs typeface="+mn-cs"/>
              </a:defRPr>
            </a:lvl1pPr>
          </a:lstStyle>
          <a:p>
            <a:pPr lvl="0"/>
            <a:r>
              <a:rPr lang="fr-FR" dirty="0"/>
              <a:t>Cliquez pour ajouter du texte</a:t>
            </a:r>
          </a:p>
        </p:txBody>
      </p:sp>
      <p:sp>
        <p:nvSpPr>
          <p:cNvPr id="17" name="Espace réservé du texte 8">
            <a:extLst>
              <a:ext uri="{FF2B5EF4-FFF2-40B4-BE49-F238E27FC236}">
                <a16:creationId xmlns:a16="http://schemas.microsoft.com/office/drawing/2014/main" id="{826E2E5D-419D-F744-910A-52FB82C616E2}"/>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8" name="Espace réservé du texte 8">
            <a:extLst>
              <a:ext uri="{FF2B5EF4-FFF2-40B4-BE49-F238E27FC236}">
                <a16:creationId xmlns:a16="http://schemas.microsoft.com/office/drawing/2014/main" id="{822EADD7-9147-EC4B-B04B-311375EF40B2}"/>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Tree>
    <p:extLst>
      <p:ext uri="{BB962C8B-B14F-4D97-AF65-F5344CB8AC3E}">
        <p14:creationId xmlns:p14="http://schemas.microsoft.com/office/powerpoint/2010/main" val="28201463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media_vert">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008972"/>
          </a:solidFill>
        </p:spPr>
        <p:txBody>
          <a:bodyPr/>
          <a:lstStyle/>
          <a:p>
            <a:r>
              <a:rPr lang="fr-FR" dirty="0"/>
              <a:t>Cliquez pour ajouter un titre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6" name="Espace réservé du texte 8">
            <a:extLst>
              <a:ext uri="{FF2B5EF4-FFF2-40B4-BE49-F238E27FC236}">
                <a16:creationId xmlns:a16="http://schemas.microsoft.com/office/drawing/2014/main" id="{21928D4E-4DC9-7743-8E29-22CA76F8BA77}"/>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7" name="Espace réservé du texte 8">
            <a:extLst>
              <a:ext uri="{FF2B5EF4-FFF2-40B4-BE49-F238E27FC236}">
                <a16:creationId xmlns:a16="http://schemas.microsoft.com/office/drawing/2014/main" id="{55C896D7-F7BF-3B45-9D73-EEF39DDECBA1}"/>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8" name="Espace réservé du texte 8">
            <a:extLst>
              <a:ext uri="{FF2B5EF4-FFF2-40B4-BE49-F238E27FC236}">
                <a16:creationId xmlns:a16="http://schemas.microsoft.com/office/drawing/2014/main" id="{971C6247-F563-9D41-B02F-4C097708A157}"/>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Tree>
    <p:extLst>
      <p:ext uri="{BB962C8B-B14F-4D97-AF65-F5344CB8AC3E}">
        <p14:creationId xmlns:p14="http://schemas.microsoft.com/office/powerpoint/2010/main" val="3016459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media_violet">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2"/>
          </a:solidFill>
        </p:spPr>
        <p:txBody>
          <a:bodyPr/>
          <a:lstStyle/>
          <a:p>
            <a:r>
              <a:rPr lang="fr-FR" dirty="0"/>
              <a:t>Cliquez pour ajouter un titre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6" name="Espace réservé du texte 8">
            <a:extLst>
              <a:ext uri="{FF2B5EF4-FFF2-40B4-BE49-F238E27FC236}">
                <a16:creationId xmlns:a16="http://schemas.microsoft.com/office/drawing/2014/main" id="{36C85B24-1F14-2A46-91FC-0B7FC6738D02}"/>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7" name="Espace réservé du texte 8">
            <a:extLst>
              <a:ext uri="{FF2B5EF4-FFF2-40B4-BE49-F238E27FC236}">
                <a16:creationId xmlns:a16="http://schemas.microsoft.com/office/drawing/2014/main" id="{54E46A9B-34F6-7B44-BE45-AAEC5E454250}"/>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8" name="Espace réservé du texte 8">
            <a:extLst>
              <a:ext uri="{FF2B5EF4-FFF2-40B4-BE49-F238E27FC236}">
                <a16:creationId xmlns:a16="http://schemas.microsoft.com/office/drawing/2014/main" id="{F853C672-16A4-9247-B4D1-3250EC970711}"/>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Tree>
    <p:extLst>
      <p:ext uri="{BB962C8B-B14F-4D97-AF65-F5344CB8AC3E}">
        <p14:creationId xmlns:p14="http://schemas.microsoft.com/office/powerpoint/2010/main" val="4290471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media_briqu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E04F39"/>
          </a:solidFill>
        </p:spPr>
        <p:txBody>
          <a:bodyPr/>
          <a:lstStyle/>
          <a:p>
            <a:r>
              <a:rPr lang="fr-FR" dirty="0"/>
              <a:t>Cliquez pour ajouter un titre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6" name="Espace réservé du texte 8">
            <a:extLst>
              <a:ext uri="{FF2B5EF4-FFF2-40B4-BE49-F238E27FC236}">
                <a16:creationId xmlns:a16="http://schemas.microsoft.com/office/drawing/2014/main" id="{36C85B24-1F14-2A46-91FC-0B7FC6738D02}"/>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7" name="Espace réservé du texte 8">
            <a:extLst>
              <a:ext uri="{FF2B5EF4-FFF2-40B4-BE49-F238E27FC236}">
                <a16:creationId xmlns:a16="http://schemas.microsoft.com/office/drawing/2014/main" id="{54E46A9B-34F6-7B44-BE45-AAEC5E454250}"/>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8" name="Espace réservé du texte 8">
            <a:extLst>
              <a:ext uri="{FF2B5EF4-FFF2-40B4-BE49-F238E27FC236}">
                <a16:creationId xmlns:a16="http://schemas.microsoft.com/office/drawing/2014/main" id="{F853C672-16A4-9247-B4D1-3250EC970711}"/>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Tree>
    <p:extLst>
      <p:ext uri="{BB962C8B-B14F-4D97-AF65-F5344CB8AC3E}">
        <p14:creationId xmlns:p14="http://schemas.microsoft.com/office/powerpoint/2010/main" val="17802758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media_ros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E11A81"/>
          </a:solidFill>
        </p:spPr>
        <p:txBody>
          <a:bodyPr/>
          <a:lstStyle/>
          <a:p>
            <a:r>
              <a:rPr lang="fr-FR" dirty="0"/>
              <a:t>Cliquez pour ajouter un titre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6" name="Espace réservé du texte 8">
            <a:extLst>
              <a:ext uri="{FF2B5EF4-FFF2-40B4-BE49-F238E27FC236}">
                <a16:creationId xmlns:a16="http://schemas.microsoft.com/office/drawing/2014/main" id="{36C85B24-1F14-2A46-91FC-0B7FC6738D02}"/>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7" name="Espace réservé du texte 8">
            <a:extLst>
              <a:ext uri="{FF2B5EF4-FFF2-40B4-BE49-F238E27FC236}">
                <a16:creationId xmlns:a16="http://schemas.microsoft.com/office/drawing/2014/main" id="{54E46A9B-34F6-7B44-BE45-AAEC5E454250}"/>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8" name="Espace réservé du texte 8">
            <a:extLst>
              <a:ext uri="{FF2B5EF4-FFF2-40B4-BE49-F238E27FC236}">
                <a16:creationId xmlns:a16="http://schemas.microsoft.com/office/drawing/2014/main" id="{F853C672-16A4-9247-B4D1-3250EC970711}"/>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Tree>
    <p:extLst>
      <p:ext uri="{BB962C8B-B14F-4D97-AF65-F5344CB8AC3E}">
        <p14:creationId xmlns:p14="http://schemas.microsoft.com/office/powerpoint/2010/main" val="401013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media_parm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5"/>
          </a:solidFill>
        </p:spPr>
        <p:txBody>
          <a:bodyPr/>
          <a:lstStyle/>
          <a:p>
            <a:r>
              <a:rPr lang="fr-FR" dirty="0"/>
              <a:t>Cliquez pour ajouter un titre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6" name="Espace réservé du texte 8">
            <a:extLst>
              <a:ext uri="{FF2B5EF4-FFF2-40B4-BE49-F238E27FC236}">
                <a16:creationId xmlns:a16="http://schemas.microsoft.com/office/drawing/2014/main" id="{36C85B24-1F14-2A46-91FC-0B7FC6738D02}"/>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7" name="Espace réservé du texte 8">
            <a:extLst>
              <a:ext uri="{FF2B5EF4-FFF2-40B4-BE49-F238E27FC236}">
                <a16:creationId xmlns:a16="http://schemas.microsoft.com/office/drawing/2014/main" id="{54E46A9B-34F6-7B44-BE45-AAEC5E454250}"/>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8" name="Espace réservé du texte 8">
            <a:extLst>
              <a:ext uri="{FF2B5EF4-FFF2-40B4-BE49-F238E27FC236}">
                <a16:creationId xmlns:a16="http://schemas.microsoft.com/office/drawing/2014/main" id="{F853C672-16A4-9247-B4D1-3250EC970711}"/>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Tree>
    <p:extLst>
      <p:ext uri="{BB962C8B-B14F-4D97-AF65-F5344CB8AC3E}">
        <p14:creationId xmlns:p14="http://schemas.microsoft.com/office/powerpoint/2010/main" val="3167666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rte nom">
  <p:cSld name="Carte nom">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media_vertclair">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6"/>
          </a:solidFill>
        </p:spPr>
        <p:txBody>
          <a:bodyPr/>
          <a:lstStyle/>
          <a:p>
            <a:r>
              <a:rPr lang="fr-FR" dirty="0"/>
              <a:t>Cliquez pour ajouter un titre</a:t>
            </a:r>
          </a:p>
        </p:txBody>
      </p:sp>
      <p:sp>
        <p:nvSpPr>
          <p:cNvPr id="5" name="Espace réservé du contenu 4">
            <a:extLst>
              <a:ext uri="{FF2B5EF4-FFF2-40B4-BE49-F238E27FC236}">
                <a16:creationId xmlns:a16="http://schemas.microsoft.com/office/drawing/2014/main" id="{823BC6F5-8015-C948-A0DF-067DBD51FF6B}"/>
              </a:ext>
            </a:extLst>
          </p:cNvPr>
          <p:cNvSpPr>
            <a:spLocks noGrp="1"/>
          </p:cNvSpPr>
          <p:nvPr>
            <p:ph sz="quarter" idx="21"/>
          </p:nvPr>
        </p:nvSpPr>
        <p:spPr>
          <a:xfrm>
            <a:off x="498477"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4" name="Espace réservé du contenu 4">
            <a:extLst>
              <a:ext uri="{FF2B5EF4-FFF2-40B4-BE49-F238E27FC236}">
                <a16:creationId xmlns:a16="http://schemas.microsoft.com/office/drawing/2014/main" id="{A4EA6C08-DD50-7E46-B36D-C6F5E1D6A9D7}"/>
              </a:ext>
            </a:extLst>
          </p:cNvPr>
          <p:cNvSpPr>
            <a:spLocks noGrp="1"/>
          </p:cNvSpPr>
          <p:nvPr>
            <p:ph sz="quarter" idx="22"/>
          </p:nvPr>
        </p:nvSpPr>
        <p:spPr>
          <a:xfrm>
            <a:off x="4332856"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5" name="Espace réservé du contenu 4">
            <a:extLst>
              <a:ext uri="{FF2B5EF4-FFF2-40B4-BE49-F238E27FC236}">
                <a16:creationId xmlns:a16="http://schemas.microsoft.com/office/drawing/2014/main" id="{724E9820-D288-7446-90D8-96CAB19684DA}"/>
              </a:ext>
            </a:extLst>
          </p:cNvPr>
          <p:cNvSpPr>
            <a:spLocks noGrp="1"/>
          </p:cNvSpPr>
          <p:nvPr>
            <p:ph sz="quarter" idx="23"/>
          </p:nvPr>
        </p:nvSpPr>
        <p:spPr>
          <a:xfrm>
            <a:off x="8167240" y="1824038"/>
            <a:ext cx="3527425" cy="2849563"/>
          </a:xfrm>
          <a:prstGeom prst="rect">
            <a:avLst/>
          </a:prstGeom>
          <a:solidFill>
            <a:schemeClr val="bg1">
              <a:lumMod val="95000"/>
            </a:schemeClr>
          </a:solidFill>
        </p:spPr>
        <p:txBody>
          <a:bodyPr/>
          <a:lstStyle>
            <a:lvl1pPr>
              <a:defRPr>
                <a:solidFill>
                  <a:schemeClr val="tx1"/>
                </a:solidFill>
              </a:defRPr>
            </a:lvl1pPr>
          </a:lstStyle>
          <a:p>
            <a:pPr lvl="0"/>
            <a:r>
              <a:rPr lang="fr-FR"/>
              <a:t>Modifiez les styles du texte du masque</a:t>
            </a:r>
          </a:p>
        </p:txBody>
      </p:sp>
      <p:sp>
        <p:nvSpPr>
          <p:cNvPr id="16" name="Espace réservé du texte 8">
            <a:extLst>
              <a:ext uri="{FF2B5EF4-FFF2-40B4-BE49-F238E27FC236}">
                <a16:creationId xmlns:a16="http://schemas.microsoft.com/office/drawing/2014/main" id="{36C85B24-1F14-2A46-91FC-0B7FC6738D02}"/>
              </a:ext>
            </a:extLst>
          </p:cNvPr>
          <p:cNvSpPr>
            <a:spLocks noGrp="1"/>
          </p:cNvSpPr>
          <p:nvPr>
            <p:ph type="body" sz="quarter" idx="13" hasCustomPrompt="1"/>
          </p:nvPr>
        </p:nvSpPr>
        <p:spPr>
          <a:xfrm>
            <a:off x="498660" y="4888435"/>
            <a:ext cx="3527240" cy="915468"/>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7" name="Espace réservé du texte 8">
            <a:extLst>
              <a:ext uri="{FF2B5EF4-FFF2-40B4-BE49-F238E27FC236}">
                <a16:creationId xmlns:a16="http://schemas.microsoft.com/office/drawing/2014/main" id="{54E46A9B-34F6-7B44-BE45-AAEC5E454250}"/>
              </a:ext>
            </a:extLst>
          </p:cNvPr>
          <p:cNvSpPr>
            <a:spLocks noGrp="1"/>
          </p:cNvSpPr>
          <p:nvPr>
            <p:ph type="body" sz="quarter" idx="19" hasCustomPrompt="1"/>
          </p:nvPr>
        </p:nvSpPr>
        <p:spPr>
          <a:xfrm>
            <a:off x="4333040" y="4888435"/>
            <a:ext cx="3527240" cy="915469"/>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
        <p:nvSpPr>
          <p:cNvPr id="18" name="Espace réservé du texte 8">
            <a:extLst>
              <a:ext uri="{FF2B5EF4-FFF2-40B4-BE49-F238E27FC236}">
                <a16:creationId xmlns:a16="http://schemas.microsoft.com/office/drawing/2014/main" id="{F853C672-16A4-9247-B4D1-3250EC970711}"/>
              </a:ext>
            </a:extLst>
          </p:cNvPr>
          <p:cNvSpPr>
            <a:spLocks noGrp="1"/>
          </p:cNvSpPr>
          <p:nvPr>
            <p:ph type="body" sz="quarter" idx="20" hasCustomPrompt="1"/>
          </p:nvPr>
        </p:nvSpPr>
        <p:spPr>
          <a:xfrm>
            <a:off x="8167420" y="4888432"/>
            <a:ext cx="3527240" cy="915471"/>
          </a:xfrm>
          <a:prstGeom prst="rect">
            <a:avLst/>
          </a:prstGeom>
        </p:spPr>
        <p:txBody>
          <a:bodyPr/>
          <a:lstStyle>
            <a:lvl1pPr>
              <a:lnSpc>
                <a:spcPct val="100000"/>
              </a:lnSpc>
              <a:spcAft>
                <a:spcPts val="596"/>
              </a:spcAft>
              <a:defRPr sz="1699">
                <a:solidFill>
                  <a:schemeClr val="tx2"/>
                </a:solidFill>
              </a:defRPr>
            </a:lvl1pPr>
          </a:lstStyle>
          <a:p>
            <a:pPr lvl="0"/>
            <a:r>
              <a:rPr lang="fr-FR" dirty="0"/>
              <a:t>Cliquez pour ajouter du texte</a:t>
            </a:r>
          </a:p>
        </p:txBody>
      </p:sp>
    </p:spTree>
    <p:extLst>
      <p:ext uri="{BB962C8B-B14F-4D97-AF65-F5344CB8AC3E}">
        <p14:creationId xmlns:p14="http://schemas.microsoft.com/office/powerpoint/2010/main" val="27590786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e_Titre horizontal_bleu">
    <p:spTree>
      <p:nvGrpSpPr>
        <p:cNvPr id="1" name=""/>
        <p:cNvGrpSpPr/>
        <p:nvPr/>
      </p:nvGrpSpPr>
      <p:grpSpPr>
        <a:xfrm>
          <a:off x="0" y="0"/>
          <a:ext cx="0" cy="0"/>
          <a:chOff x="0" y="0"/>
          <a:chExt cx="0" cy="0"/>
        </a:xfrm>
      </p:grpSpPr>
      <p:sp>
        <p:nvSpPr>
          <p:cNvPr id="2" name="Titre 1"/>
          <p:cNvSpPr>
            <a:spLocks noGrp="1"/>
          </p:cNvSpPr>
          <p:nvPr>
            <p:ph type="title"/>
          </p:nvPr>
        </p:nvSpPr>
        <p:spPr>
          <a:xfrm>
            <a:off x="498665" y="465140"/>
            <a:ext cx="1372343" cy="5391151"/>
          </a:xfrm>
          <a:solidFill>
            <a:srgbClr val="0084B2"/>
          </a:solidFill>
        </p:spPr>
        <p:txBody>
          <a:bodyPr vert="vert270" lIns="0" tIns="0" anchor="ctr" anchorCtr="1"/>
          <a:lstStyle/>
          <a:p>
            <a:r>
              <a:rPr lang="fr-FR" dirty="0"/>
              <a:t>Modifiez le style du titre</a:t>
            </a:r>
          </a:p>
        </p:txBody>
      </p:sp>
      <p:sp>
        <p:nvSpPr>
          <p:cNvPr id="4" name="Espace réservé du numéro de diapositive 3"/>
          <p:cNvSpPr>
            <a:spLocks noGrp="1"/>
          </p:cNvSpPr>
          <p:nvPr>
            <p:ph type="sldNum" sz="quarter" idx="11"/>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BCF3B943-80A1-4E09-AFBA-4C7EDC0AD2BD}"/>
              </a:ext>
            </a:extLst>
          </p:cNvPr>
          <p:cNvSpPr>
            <a:spLocks noGrp="1"/>
          </p:cNvSpPr>
          <p:nvPr>
            <p:ph type="body" sz="quarter" idx="16"/>
          </p:nvPr>
        </p:nvSpPr>
        <p:spPr>
          <a:xfrm>
            <a:off x="2207171" y="465141"/>
            <a:ext cx="9487942" cy="53895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299312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e_Titre horizontal_vert">
    <p:spTree>
      <p:nvGrpSpPr>
        <p:cNvPr id="1" name=""/>
        <p:cNvGrpSpPr/>
        <p:nvPr/>
      </p:nvGrpSpPr>
      <p:grpSpPr>
        <a:xfrm>
          <a:off x="0" y="0"/>
          <a:ext cx="0" cy="0"/>
          <a:chOff x="0" y="0"/>
          <a:chExt cx="0" cy="0"/>
        </a:xfrm>
      </p:grpSpPr>
      <p:sp>
        <p:nvSpPr>
          <p:cNvPr id="2" name="Titre 1"/>
          <p:cNvSpPr>
            <a:spLocks noGrp="1"/>
          </p:cNvSpPr>
          <p:nvPr>
            <p:ph type="title"/>
          </p:nvPr>
        </p:nvSpPr>
        <p:spPr>
          <a:xfrm>
            <a:off x="498665" y="465140"/>
            <a:ext cx="1372343" cy="5391151"/>
          </a:xfrm>
          <a:solidFill>
            <a:srgbClr val="008972"/>
          </a:solidFill>
        </p:spPr>
        <p:txBody>
          <a:bodyPr vert="vert270" lIns="0" tIns="0" anchor="ctr" anchorCtr="1"/>
          <a:lstStyle/>
          <a:p>
            <a:r>
              <a:rPr lang="fr-FR" dirty="0"/>
              <a:t>Modifiez le style du titre</a:t>
            </a:r>
          </a:p>
        </p:txBody>
      </p:sp>
      <p:sp>
        <p:nvSpPr>
          <p:cNvPr id="4" name="Espace réservé du numéro de diapositive 3"/>
          <p:cNvSpPr>
            <a:spLocks noGrp="1"/>
          </p:cNvSpPr>
          <p:nvPr>
            <p:ph type="sldNum" sz="quarter" idx="11"/>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BCF3B943-80A1-4E09-AFBA-4C7EDC0AD2BD}"/>
              </a:ext>
            </a:extLst>
          </p:cNvPr>
          <p:cNvSpPr>
            <a:spLocks noGrp="1"/>
          </p:cNvSpPr>
          <p:nvPr>
            <p:ph type="body" sz="quarter" idx="16"/>
          </p:nvPr>
        </p:nvSpPr>
        <p:spPr>
          <a:xfrm>
            <a:off x="2207171" y="465141"/>
            <a:ext cx="9487942" cy="53895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4039212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e_Titre horizontal_violet">
    <p:spTree>
      <p:nvGrpSpPr>
        <p:cNvPr id="1" name=""/>
        <p:cNvGrpSpPr/>
        <p:nvPr/>
      </p:nvGrpSpPr>
      <p:grpSpPr>
        <a:xfrm>
          <a:off x="0" y="0"/>
          <a:ext cx="0" cy="0"/>
          <a:chOff x="0" y="0"/>
          <a:chExt cx="0" cy="0"/>
        </a:xfrm>
      </p:grpSpPr>
      <p:sp>
        <p:nvSpPr>
          <p:cNvPr id="2" name="Titre 1"/>
          <p:cNvSpPr>
            <a:spLocks noGrp="1"/>
          </p:cNvSpPr>
          <p:nvPr>
            <p:ph type="title"/>
          </p:nvPr>
        </p:nvSpPr>
        <p:spPr>
          <a:xfrm>
            <a:off x="498665" y="477840"/>
            <a:ext cx="1372343" cy="5391151"/>
          </a:xfrm>
          <a:solidFill>
            <a:schemeClr val="accent2"/>
          </a:solidFill>
        </p:spPr>
        <p:txBody>
          <a:bodyPr vert="vert270" lIns="0" tIns="0" anchor="ctr" anchorCtr="1"/>
          <a:lstStyle/>
          <a:p>
            <a:r>
              <a:rPr lang="fr-FR" dirty="0"/>
              <a:t>Modifiez le style du titre</a:t>
            </a:r>
          </a:p>
        </p:txBody>
      </p:sp>
      <p:sp>
        <p:nvSpPr>
          <p:cNvPr id="4" name="Espace réservé du numéro de diapositive 3"/>
          <p:cNvSpPr>
            <a:spLocks noGrp="1"/>
          </p:cNvSpPr>
          <p:nvPr>
            <p:ph type="sldNum" sz="quarter" idx="11"/>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BCF3B943-80A1-4E09-AFBA-4C7EDC0AD2BD}"/>
              </a:ext>
            </a:extLst>
          </p:cNvPr>
          <p:cNvSpPr>
            <a:spLocks noGrp="1"/>
          </p:cNvSpPr>
          <p:nvPr>
            <p:ph type="body" sz="quarter" idx="16"/>
          </p:nvPr>
        </p:nvSpPr>
        <p:spPr>
          <a:xfrm>
            <a:off x="2207171" y="465141"/>
            <a:ext cx="9487942" cy="53895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1597208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e_Titre horizontal_brique">
    <p:spTree>
      <p:nvGrpSpPr>
        <p:cNvPr id="1" name=""/>
        <p:cNvGrpSpPr/>
        <p:nvPr/>
      </p:nvGrpSpPr>
      <p:grpSpPr>
        <a:xfrm>
          <a:off x="0" y="0"/>
          <a:ext cx="0" cy="0"/>
          <a:chOff x="0" y="0"/>
          <a:chExt cx="0" cy="0"/>
        </a:xfrm>
      </p:grpSpPr>
      <p:sp>
        <p:nvSpPr>
          <p:cNvPr id="2" name="Titre 1"/>
          <p:cNvSpPr>
            <a:spLocks noGrp="1"/>
          </p:cNvSpPr>
          <p:nvPr>
            <p:ph type="title"/>
          </p:nvPr>
        </p:nvSpPr>
        <p:spPr>
          <a:xfrm>
            <a:off x="498665" y="465140"/>
            <a:ext cx="1372343" cy="5391151"/>
          </a:xfrm>
          <a:solidFill>
            <a:srgbClr val="E04F39"/>
          </a:solidFill>
        </p:spPr>
        <p:txBody>
          <a:bodyPr vert="vert270" lIns="0" tIns="0" anchor="ctr" anchorCtr="1"/>
          <a:lstStyle/>
          <a:p>
            <a:r>
              <a:rPr lang="fr-FR" dirty="0"/>
              <a:t>Modifiez le style du titre</a:t>
            </a:r>
          </a:p>
        </p:txBody>
      </p:sp>
      <p:sp>
        <p:nvSpPr>
          <p:cNvPr id="4" name="Espace réservé du numéro de diapositive 3"/>
          <p:cNvSpPr>
            <a:spLocks noGrp="1"/>
          </p:cNvSpPr>
          <p:nvPr>
            <p:ph type="sldNum" sz="quarter" idx="11"/>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BCF3B943-80A1-4E09-AFBA-4C7EDC0AD2BD}"/>
              </a:ext>
            </a:extLst>
          </p:cNvPr>
          <p:cNvSpPr>
            <a:spLocks noGrp="1"/>
          </p:cNvSpPr>
          <p:nvPr>
            <p:ph type="body" sz="quarter" idx="16"/>
          </p:nvPr>
        </p:nvSpPr>
        <p:spPr>
          <a:xfrm>
            <a:off x="2207171" y="465141"/>
            <a:ext cx="9487942" cy="53895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901795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e_Titre horizontal_rose">
    <p:spTree>
      <p:nvGrpSpPr>
        <p:cNvPr id="1" name=""/>
        <p:cNvGrpSpPr/>
        <p:nvPr/>
      </p:nvGrpSpPr>
      <p:grpSpPr>
        <a:xfrm>
          <a:off x="0" y="0"/>
          <a:ext cx="0" cy="0"/>
          <a:chOff x="0" y="0"/>
          <a:chExt cx="0" cy="0"/>
        </a:xfrm>
      </p:grpSpPr>
      <p:sp>
        <p:nvSpPr>
          <p:cNvPr id="2" name="Titre 1"/>
          <p:cNvSpPr>
            <a:spLocks noGrp="1"/>
          </p:cNvSpPr>
          <p:nvPr>
            <p:ph type="title"/>
          </p:nvPr>
        </p:nvSpPr>
        <p:spPr>
          <a:xfrm>
            <a:off x="498665" y="465140"/>
            <a:ext cx="1372343" cy="5391151"/>
          </a:xfrm>
          <a:solidFill>
            <a:srgbClr val="E11A81"/>
          </a:solidFill>
        </p:spPr>
        <p:txBody>
          <a:bodyPr vert="vert270" lIns="0" tIns="0" anchor="ctr" anchorCtr="1"/>
          <a:lstStyle/>
          <a:p>
            <a:r>
              <a:rPr lang="fr-FR" dirty="0"/>
              <a:t>Modifiez le style du titre</a:t>
            </a:r>
          </a:p>
        </p:txBody>
      </p:sp>
      <p:sp>
        <p:nvSpPr>
          <p:cNvPr id="4" name="Espace réservé du numéro de diapositive 3"/>
          <p:cNvSpPr>
            <a:spLocks noGrp="1"/>
          </p:cNvSpPr>
          <p:nvPr>
            <p:ph type="sldNum" sz="quarter" idx="11"/>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BCF3B943-80A1-4E09-AFBA-4C7EDC0AD2BD}"/>
              </a:ext>
            </a:extLst>
          </p:cNvPr>
          <p:cNvSpPr>
            <a:spLocks noGrp="1"/>
          </p:cNvSpPr>
          <p:nvPr>
            <p:ph type="body" sz="quarter" idx="16"/>
          </p:nvPr>
        </p:nvSpPr>
        <p:spPr>
          <a:xfrm>
            <a:off x="2207171" y="465141"/>
            <a:ext cx="9487942" cy="53895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9249092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e_Titre horizontal_parme">
    <p:spTree>
      <p:nvGrpSpPr>
        <p:cNvPr id="1" name=""/>
        <p:cNvGrpSpPr/>
        <p:nvPr/>
      </p:nvGrpSpPr>
      <p:grpSpPr>
        <a:xfrm>
          <a:off x="0" y="0"/>
          <a:ext cx="0" cy="0"/>
          <a:chOff x="0" y="0"/>
          <a:chExt cx="0" cy="0"/>
        </a:xfrm>
      </p:grpSpPr>
      <p:sp>
        <p:nvSpPr>
          <p:cNvPr id="2" name="Titre 1"/>
          <p:cNvSpPr>
            <a:spLocks noGrp="1"/>
          </p:cNvSpPr>
          <p:nvPr>
            <p:ph type="title"/>
          </p:nvPr>
        </p:nvSpPr>
        <p:spPr>
          <a:xfrm>
            <a:off x="498665" y="465140"/>
            <a:ext cx="1372343" cy="5391151"/>
          </a:xfrm>
          <a:solidFill>
            <a:schemeClr val="accent5"/>
          </a:solidFill>
        </p:spPr>
        <p:txBody>
          <a:bodyPr vert="vert270" lIns="0" tIns="0" anchor="ctr" anchorCtr="1"/>
          <a:lstStyle/>
          <a:p>
            <a:r>
              <a:rPr lang="fr-FR" dirty="0"/>
              <a:t>Modifiez le style du titre</a:t>
            </a:r>
          </a:p>
        </p:txBody>
      </p:sp>
      <p:sp>
        <p:nvSpPr>
          <p:cNvPr id="4" name="Espace réservé du numéro de diapositive 3"/>
          <p:cNvSpPr>
            <a:spLocks noGrp="1"/>
          </p:cNvSpPr>
          <p:nvPr>
            <p:ph type="sldNum" sz="quarter" idx="11"/>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BCF3B943-80A1-4E09-AFBA-4C7EDC0AD2BD}"/>
              </a:ext>
            </a:extLst>
          </p:cNvPr>
          <p:cNvSpPr>
            <a:spLocks noGrp="1"/>
          </p:cNvSpPr>
          <p:nvPr>
            <p:ph type="body" sz="quarter" idx="16"/>
          </p:nvPr>
        </p:nvSpPr>
        <p:spPr>
          <a:xfrm>
            <a:off x="2207171" y="465141"/>
            <a:ext cx="9487942" cy="53895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2782440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e_Titre horizontal_vertclair">
    <p:spTree>
      <p:nvGrpSpPr>
        <p:cNvPr id="1" name=""/>
        <p:cNvGrpSpPr/>
        <p:nvPr/>
      </p:nvGrpSpPr>
      <p:grpSpPr>
        <a:xfrm>
          <a:off x="0" y="0"/>
          <a:ext cx="0" cy="0"/>
          <a:chOff x="0" y="0"/>
          <a:chExt cx="0" cy="0"/>
        </a:xfrm>
      </p:grpSpPr>
      <p:sp>
        <p:nvSpPr>
          <p:cNvPr id="2" name="Titre 1"/>
          <p:cNvSpPr>
            <a:spLocks noGrp="1"/>
          </p:cNvSpPr>
          <p:nvPr>
            <p:ph type="title"/>
          </p:nvPr>
        </p:nvSpPr>
        <p:spPr>
          <a:xfrm>
            <a:off x="498665" y="477840"/>
            <a:ext cx="1372343" cy="5391151"/>
          </a:xfrm>
          <a:solidFill>
            <a:schemeClr val="accent6"/>
          </a:solidFill>
        </p:spPr>
        <p:txBody>
          <a:bodyPr vert="vert270" lIns="0" tIns="0" anchor="ctr" anchorCtr="1"/>
          <a:lstStyle/>
          <a:p>
            <a:r>
              <a:rPr lang="fr-FR" dirty="0"/>
              <a:t>Modifiez le style du titre</a:t>
            </a:r>
          </a:p>
        </p:txBody>
      </p:sp>
      <p:sp>
        <p:nvSpPr>
          <p:cNvPr id="4" name="Espace réservé du numéro de diapositive 3"/>
          <p:cNvSpPr>
            <a:spLocks noGrp="1"/>
          </p:cNvSpPr>
          <p:nvPr>
            <p:ph type="sldNum" sz="quarter" idx="11"/>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BCF3B943-80A1-4E09-AFBA-4C7EDC0AD2BD}"/>
              </a:ext>
            </a:extLst>
          </p:cNvPr>
          <p:cNvSpPr>
            <a:spLocks noGrp="1"/>
          </p:cNvSpPr>
          <p:nvPr>
            <p:ph type="body" sz="quarter" idx="16"/>
          </p:nvPr>
        </p:nvSpPr>
        <p:spPr>
          <a:xfrm>
            <a:off x="2207171" y="465141"/>
            <a:ext cx="9487942" cy="53895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8593041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Citation">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tx1"/>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31041" y="1182418"/>
            <a:ext cx="46800" cy="35640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 name="Espace réservé du texte 2"/>
          <p:cNvSpPr>
            <a:spLocks noGrp="1"/>
          </p:cNvSpPr>
          <p:nvPr>
            <p:ph type="body" sz="quarter" idx="29" hasCustomPrompt="1"/>
          </p:nvPr>
        </p:nvSpPr>
        <p:spPr>
          <a:xfrm>
            <a:off x="1663704" y="1155701"/>
            <a:ext cx="7632700" cy="3644900"/>
          </a:xfrm>
        </p:spPr>
        <p:txBody>
          <a:bodyPr>
            <a:normAutofit/>
          </a:bodyPr>
          <a:lstStyle>
            <a:lvl1pPr>
              <a:defRPr lang="fr-FR" sz="4496" b="0" kern="1200" cap="all" baseline="0" dirty="0">
                <a:solidFill>
                  <a:schemeClr val="bg1"/>
                </a:solidFill>
                <a:latin typeface="+mn-lt"/>
                <a:ea typeface="+mn-ea"/>
                <a:cs typeface="+mn-cs"/>
              </a:defRPr>
            </a:lvl1pPr>
          </a:lstStyle>
          <a:p>
            <a:pPr lvl="0"/>
            <a:r>
              <a:rPr lang="fr-FR" dirty="0"/>
              <a:t>CITATION SUR PLUSIEURS LIGNES</a:t>
            </a:r>
          </a:p>
        </p:txBody>
      </p:sp>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3448" y="741301"/>
            <a:ext cx="1513491" cy="1518603"/>
          </a:xfrm>
          <a:prstGeom prst="rect">
            <a:avLst/>
          </a:prstGeom>
        </p:spPr>
      </p:pic>
    </p:spTree>
    <p:extLst>
      <p:ext uri="{BB962C8B-B14F-4D97-AF65-F5344CB8AC3E}">
        <p14:creationId xmlns:p14="http://schemas.microsoft.com/office/powerpoint/2010/main" val="35539967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ation_bleu">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0084B2"/>
          </a:solidFill>
        </p:spPr>
        <p:txBody>
          <a:bodyPr/>
          <a:lstStyle>
            <a:lvl1pPr marL="0" indent="0">
              <a:buNone/>
              <a:defRPr/>
            </a:lvl1pPr>
          </a:lstStyle>
          <a:p>
            <a:pPr lvl="0"/>
            <a:r>
              <a:rPr lang="fr-FR" dirty="0"/>
              <a:t> </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1245477"/>
            <a:ext cx="7560000" cy="3446573"/>
          </a:xfrm>
          <a:prstGeom prst="rect">
            <a:avLst/>
          </a:prstGeom>
        </p:spPr>
        <p:txBody>
          <a:bodyPr anchor="t"/>
          <a:lstStyle>
            <a:lvl1pPr marL="0" indent="0">
              <a:lnSpc>
                <a:spcPct val="120000"/>
              </a:lnSpc>
              <a:buNone/>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CITATION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31041" y="1182418"/>
            <a:ext cx="46800" cy="35640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9573" y="1813356"/>
            <a:ext cx="1513491" cy="1518603"/>
          </a:xfrm>
          <a:prstGeom prst="rect">
            <a:avLst/>
          </a:prstGeom>
        </p:spPr>
      </p:pic>
    </p:spTree>
    <p:extLst>
      <p:ext uri="{BB962C8B-B14F-4D97-AF65-F5344CB8AC3E}">
        <p14:creationId xmlns:p14="http://schemas.microsoft.com/office/powerpoint/2010/main" val="421288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rte nom citation">
  <p:cSld name="Carte nom citation">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20"/>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118" name="Google Shape;118;p20"/>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b="0" i="0" u="none" strike="noStrike" cap="none">
                <a:solidFill>
                  <a:srgbClr val="F19279"/>
                </a:solidFill>
                <a:latin typeface="Arial"/>
                <a:ea typeface="Arial"/>
                <a:cs typeface="Arial"/>
                <a:sym typeface="Arial"/>
              </a:rPr>
              <a:t>“</a:t>
            </a:r>
            <a:endParaRPr/>
          </a:p>
        </p:txBody>
      </p:sp>
      <p:sp>
        <p:nvSpPr>
          <p:cNvPr id="119" name="Google Shape;119;p20"/>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8000" b="0" i="0" u="none" strike="noStrike" cap="none">
                <a:solidFill>
                  <a:srgbClr val="F19279"/>
                </a:solidFill>
                <a:latin typeface="Arial"/>
                <a:ea typeface="Arial"/>
                <a:cs typeface="Arial"/>
                <a:sym typeface="Arial"/>
              </a:rPr>
              <a:t>”</a:t>
            </a: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ion_ver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58703"/>
            <a:ext cx="11185200" cy="5407113"/>
          </a:xfrm>
          <a:prstGeom prst="rect">
            <a:avLst/>
          </a:prstGeom>
          <a:solidFill>
            <a:srgbClr val="008972"/>
          </a:solidFill>
        </p:spPr>
        <p:txBody>
          <a:bodyPr/>
          <a:lstStyle>
            <a:lvl1pPr marL="0" indent="0">
              <a:buNone/>
              <a:defRPr/>
            </a:lvl1pPr>
          </a:lstStyle>
          <a:p>
            <a:pPr lvl="0"/>
            <a:r>
              <a:rPr lang="fr-FR" dirty="0"/>
              <a:t> </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1245477"/>
            <a:ext cx="7560000" cy="3446573"/>
          </a:xfrm>
          <a:prstGeom prst="rect">
            <a:avLst/>
          </a:prstGeom>
        </p:spPr>
        <p:txBody>
          <a:bodyPr anchor="t"/>
          <a:lstStyle>
            <a:lvl1pPr marL="0" indent="0">
              <a:lnSpc>
                <a:spcPct val="120000"/>
              </a:lnSpc>
              <a:buNone/>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CITATION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31041" y="1182418"/>
            <a:ext cx="46800" cy="35640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3448" y="741301"/>
            <a:ext cx="1513491" cy="1518603"/>
          </a:xfrm>
          <a:prstGeom prst="rect">
            <a:avLst/>
          </a:prstGeom>
        </p:spPr>
      </p:pic>
    </p:spTree>
    <p:extLst>
      <p:ext uri="{BB962C8B-B14F-4D97-AF65-F5344CB8AC3E}">
        <p14:creationId xmlns:p14="http://schemas.microsoft.com/office/powerpoint/2010/main" val="2085839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itation_viole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accent2"/>
          </a:solidFill>
        </p:spPr>
        <p:txBody>
          <a:bodyPr/>
          <a:lstStyle>
            <a:lvl1pPr marL="0" indent="0">
              <a:buNone/>
              <a:defRPr/>
            </a:lvl1pPr>
          </a:lstStyle>
          <a:p>
            <a:pPr lvl="0"/>
            <a:r>
              <a:rPr lang="fr-FR" dirty="0"/>
              <a:t> </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1245477"/>
            <a:ext cx="7560000" cy="3446573"/>
          </a:xfrm>
          <a:prstGeom prst="rect">
            <a:avLst/>
          </a:prstGeom>
        </p:spPr>
        <p:txBody>
          <a:bodyPr anchor="t"/>
          <a:lstStyle>
            <a:lvl1pPr marL="0" indent="0">
              <a:lnSpc>
                <a:spcPct val="120000"/>
              </a:lnSpc>
              <a:buNone/>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CITATION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31041" y="1182418"/>
            <a:ext cx="46800" cy="35640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3448" y="741301"/>
            <a:ext cx="1513491" cy="1518603"/>
          </a:xfrm>
          <a:prstGeom prst="rect">
            <a:avLst/>
          </a:prstGeom>
        </p:spPr>
      </p:pic>
    </p:spTree>
    <p:extLst>
      <p:ext uri="{BB962C8B-B14F-4D97-AF65-F5344CB8AC3E}">
        <p14:creationId xmlns:p14="http://schemas.microsoft.com/office/powerpoint/2010/main" val="35413694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itation_briqu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E04F39"/>
          </a:solidFill>
        </p:spPr>
        <p:txBody>
          <a:bodyPr/>
          <a:lstStyle>
            <a:lvl1pPr marL="0" indent="0">
              <a:buNone/>
              <a:defRPr/>
            </a:lvl1pPr>
          </a:lstStyle>
          <a:p>
            <a:pPr lvl="0"/>
            <a:r>
              <a:rPr lang="fr-FR" dirty="0"/>
              <a:t> </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1245477"/>
            <a:ext cx="7560000" cy="3446573"/>
          </a:xfrm>
          <a:prstGeom prst="rect">
            <a:avLst/>
          </a:prstGeom>
        </p:spPr>
        <p:txBody>
          <a:bodyPr anchor="t"/>
          <a:lstStyle>
            <a:lvl1pPr marL="0" indent="0">
              <a:lnSpc>
                <a:spcPct val="120000"/>
              </a:lnSpc>
              <a:buNone/>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CITATION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31041" y="1182418"/>
            <a:ext cx="46800" cy="35640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3448" y="741301"/>
            <a:ext cx="1513491" cy="1518603"/>
          </a:xfrm>
          <a:prstGeom prst="rect">
            <a:avLst/>
          </a:prstGeom>
        </p:spPr>
      </p:pic>
    </p:spTree>
    <p:extLst>
      <p:ext uri="{BB962C8B-B14F-4D97-AF65-F5344CB8AC3E}">
        <p14:creationId xmlns:p14="http://schemas.microsoft.com/office/powerpoint/2010/main" val="1855668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itation_ros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E11A81"/>
          </a:solidFill>
        </p:spPr>
        <p:txBody>
          <a:bodyPr/>
          <a:lstStyle>
            <a:lvl1pPr marL="0" indent="0">
              <a:buNone/>
              <a:defRPr/>
            </a:lvl1pPr>
          </a:lstStyle>
          <a:p>
            <a:pPr lvl="0"/>
            <a:r>
              <a:rPr lang="fr-FR" dirty="0"/>
              <a:t> </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1245477"/>
            <a:ext cx="7560000" cy="3446573"/>
          </a:xfrm>
          <a:prstGeom prst="rect">
            <a:avLst/>
          </a:prstGeom>
        </p:spPr>
        <p:txBody>
          <a:bodyPr anchor="t"/>
          <a:lstStyle>
            <a:lvl1pPr marL="0" indent="0">
              <a:lnSpc>
                <a:spcPct val="120000"/>
              </a:lnSpc>
              <a:buNone/>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CITATION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31041" y="1182418"/>
            <a:ext cx="46800" cy="35640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3448" y="741301"/>
            <a:ext cx="1513491" cy="1518603"/>
          </a:xfrm>
          <a:prstGeom prst="rect">
            <a:avLst/>
          </a:prstGeom>
        </p:spPr>
      </p:pic>
    </p:spTree>
    <p:extLst>
      <p:ext uri="{BB962C8B-B14F-4D97-AF65-F5344CB8AC3E}">
        <p14:creationId xmlns:p14="http://schemas.microsoft.com/office/powerpoint/2010/main" val="36150713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itation_parm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accent5"/>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 name="Espace réservé du texte 2"/>
          <p:cNvSpPr>
            <a:spLocks noGrp="1"/>
          </p:cNvSpPr>
          <p:nvPr>
            <p:ph type="body" sz="quarter" idx="29" hasCustomPrompt="1"/>
          </p:nvPr>
        </p:nvSpPr>
        <p:spPr>
          <a:xfrm>
            <a:off x="1285328" y="1157395"/>
            <a:ext cx="7632700" cy="3644900"/>
          </a:xfrm>
        </p:spPr>
        <p:txBody>
          <a:bodyPr anchor="ctr" anchorCtr="0">
            <a:normAutofit/>
          </a:bodyPr>
          <a:lstStyle>
            <a:lvl1pPr algn="l">
              <a:defRPr lang="fr-FR" sz="4496" b="0" i="1" kern="1200" cap="all" baseline="0" dirty="0">
                <a:solidFill>
                  <a:schemeClr val="bg1"/>
                </a:solidFill>
                <a:latin typeface="+mn-lt"/>
                <a:ea typeface="+mn-ea"/>
                <a:cs typeface="+mn-cs"/>
              </a:defRPr>
            </a:lvl1pPr>
          </a:lstStyle>
          <a:p>
            <a:pPr lvl="0"/>
            <a:r>
              <a:rPr lang="fr-FR" dirty="0"/>
              <a:t>CITATION SUR PLUSIEURS LIGNES</a:t>
            </a: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3448" y="741301"/>
            <a:ext cx="1513491" cy="1518603"/>
          </a:xfrm>
          <a:prstGeom prst="rect">
            <a:avLst/>
          </a:prstGeom>
        </p:spPr>
      </p:pic>
    </p:spTree>
    <p:extLst>
      <p:ext uri="{BB962C8B-B14F-4D97-AF65-F5344CB8AC3E}">
        <p14:creationId xmlns:p14="http://schemas.microsoft.com/office/powerpoint/2010/main" val="1912563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itation_vertclair">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accent6"/>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 name="Espace réservé du texte 2"/>
          <p:cNvSpPr>
            <a:spLocks noGrp="1"/>
          </p:cNvSpPr>
          <p:nvPr>
            <p:ph type="body" sz="quarter" idx="29" hasCustomPrompt="1"/>
          </p:nvPr>
        </p:nvSpPr>
        <p:spPr>
          <a:xfrm>
            <a:off x="1285328" y="1157395"/>
            <a:ext cx="7632700" cy="3644900"/>
          </a:xfrm>
        </p:spPr>
        <p:txBody>
          <a:bodyPr anchor="ctr" anchorCtr="0">
            <a:normAutofit/>
          </a:bodyPr>
          <a:lstStyle>
            <a:lvl1pPr algn="l">
              <a:defRPr lang="fr-FR" sz="4496" b="0" i="1" kern="1200" cap="all" baseline="0" dirty="0">
                <a:solidFill>
                  <a:schemeClr val="bg1"/>
                </a:solidFill>
                <a:latin typeface="+mn-lt"/>
                <a:ea typeface="+mn-ea"/>
                <a:cs typeface="+mn-cs"/>
              </a:defRPr>
            </a:lvl1pPr>
          </a:lstStyle>
          <a:p>
            <a:pPr lvl="0"/>
            <a:r>
              <a:rPr lang="fr-FR" dirty="0"/>
              <a:t>CITATION SUR PLUSIEURS LIGNES</a:t>
            </a: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53448" y="741301"/>
            <a:ext cx="1513491" cy="1518603"/>
          </a:xfrm>
          <a:prstGeom prst="rect">
            <a:avLst/>
          </a:prstGeom>
        </p:spPr>
      </p:pic>
    </p:spTree>
    <p:extLst>
      <p:ext uri="{BB962C8B-B14F-4D97-AF65-F5344CB8AC3E}">
        <p14:creationId xmlns:p14="http://schemas.microsoft.com/office/powerpoint/2010/main" val="13680538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tx1"/>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6">
            <a:extLst>
              <a:ext uri="{FF2B5EF4-FFF2-40B4-BE49-F238E27FC236}">
                <a16:creationId xmlns:a16="http://schemas.microsoft.com/office/drawing/2014/main" id="{C0D333F6-48EC-8A4C-A930-531E2DE5E3C0}"/>
              </a:ext>
            </a:extLst>
          </p:cNvPr>
          <p:cNvSpPr>
            <a:spLocks noGrp="1"/>
          </p:cNvSpPr>
          <p:nvPr>
            <p:ph type="body" sz="quarter" idx="28" hasCustomPrompt="1"/>
          </p:nvPr>
        </p:nvSpPr>
        <p:spPr>
          <a:xfrm>
            <a:off x="927305" y="1437863"/>
            <a:ext cx="50598" cy="134343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9" name="Espace réservé du texte 2">
            <a:extLst>
              <a:ext uri="{FF2B5EF4-FFF2-40B4-BE49-F238E27FC236}">
                <a16:creationId xmlns:a16="http://schemas.microsoft.com/office/drawing/2014/main" id="{9F24CBFD-D250-A846-8089-C12AD963658D}"/>
              </a:ext>
            </a:extLst>
          </p:cNvPr>
          <p:cNvSpPr>
            <a:spLocks noGrp="1"/>
          </p:cNvSpPr>
          <p:nvPr>
            <p:ph type="body" sz="quarter" idx="35" hasCustomPrompt="1"/>
          </p:nvPr>
        </p:nvSpPr>
        <p:spPr>
          <a:xfrm>
            <a:off x="1116013" y="1438278"/>
            <a:ext cx="7156451" cy="1343025"/>
          </a:xfrm>
          <a:prstGeom prst="rect">
            <a:avLst/>
          </a:prstGeom>
        </p:spPr>
        <p:txBody>
          <a:bodyPr/>
          <a:lstStyle>
            <a:lvl1pPr>
              <a:defRPr sz="4297" b="1" i="0" cap="all" baseline="0">
                <a:solidFill>
                  <a:schemeClr val="bg1"/>
                </a:solidFill>
                <a:latin typeface="Arial" panose="020B0604020202020204" pitchFamily="34" charset="0"/>
              </a:defRPr>
            </a:lvl1pPr>
          </a:lstStyle>
          <a:p>
            <a:pPr lvl="0"/>
            <a:r>
              <a:rPr lang="fr-FR" dirty="0"/>
              <a:t>Cliquez pour ajouter du texte</a:t>
            </a:r>
          </a:p>
        </p:txBody>
      </p:sp>
      <p:sp>
        <p:nvSpPr>
          <p:cNvPr id="10" name="Espace réservé du texte 5">
            <a:extLst>
              <a:ext uri="{FF2B5EF4-FFF2-40B4-BE49-F238E27FC236}">
                <a16:creationId xmlns:a16="http://schemas.microsoft.com/office/drawing/2014/main" id="{0053A370-BCB9-F741-B757-FB3ED04A0B72}"/>
              </a:ext>
            </a:extLst>
          </p:cNvPr>
          <p:cNvSpPr>
            <a:spLocks noGrp="1"/>
          </p:cNvSpPr>
          <p:nvPr>
            <p:ph type="body" sz="quarter" idx="36" hasCustomPrompt="1"/>
          </p:nvPr>
        </p:nvSpPr>
        <p:spPr>
          <a:xfrm>
            <a:off x="1116014" y="3747292"/>
            <a:ext cx="2998786" cy="1638300"/>
          </a:xfrm>
          <a:prstGeom prst="rect">
            <a:avLst/>
          </a:prstGeom>
        </p:spPr>
        <p:txBody>
          <a:bodyPr/>
          <a:lstStyle>
            <a:lvl1pPr>
              <a:lnSpc>
                <a:spcPct val="100000"/>
              </a:lnSpc>
              <a:spcAft>
                <a:spcPts val="596"/>
              </a:spcAft>
              <a:defRPr sz="1699" b="1" i="0" baseline="0">
                <a:solidFill>
                  <a:schemeClr val="bg1"/>
                </a:solidFill>
                <a:latin typeface="Arial" panose="020B0604020202020204" pitchFamily="34" charset="0"/>
                <a:cs typeface="Arial" panose="020B0604020202020204" pitchFamily="34" charset="0"/>
              </a:defRPr>
            </a:lvl1pPr>
          </a:lstStyle>
          <a:p>
            <a:pPr lvl="0"/>
            <a:r>
              <a:rPr lang="fr-FR" dirty="0"/>
              <a:t>Cliquez pour ajouter du texte</a:t>
            </a:r>
          </a:p>
        </p:txBody>
      </p:sp>
      <p:sp>
        <p:nvSpPr>
          <p:cNvPr id="11" name="Espace réservé du texte 5">
            <a:extLst>
              <a:ext uri="{FF2B5EF4-FFF2-40B4-BE49-F238E27FC236}">
                <a16:creationId xmlns:a16="http://schemas.microsoft.com/office/drawing/2014/main" id="{DDEF4A67-CF56-D046-AA7C-7AF35FFB01E6}"/>
              </a:ext>
            </a:extLst>
          </p:cNvPr>
          <p:cNvSpPr>
            <a:spLocks noGrp="1"/>
          </p:cNvSpPr>
          <p:nvPr>
            <p:ph type="body" sz="quarter" idx="37" hasCustomPrompt="1"/>
          </p:nvPr>
        </p:nvSpPr>
        <p:spPr>
          <a:xfrm>
            <a:off x="4392342" y="3746504"/>
            <a:ext cx="2998786" cy="1638300"/>
          </a:xfrm>
          <a:prstGeom prst="rect">
            <a:avLst/>
          </a:prstGeom>
        </p:spPr>
        <p:txBody>
          <a:bodyPr/>
          <a:lstStyle>
            <a:lvl1pPr>
              <a:lnSpc>
                <a:spcPct val="100000"/>
              </a:lnSpc>
              <a:spcAft>
                <a:spcPts val="596"/>
              </a:spcAft>
              <a:defRPr sz="1699" b="1" i="0" baseline="0">
                <a:solidFill>
                  <a:schemeClr val="bg1"/>
                </a:solidFill>
              </a:defRPr>
            </a:lvl1pPr>
          </a:lstStyle>
          <a:p>
            <a:pPr lvl="0"/>
            <a:r>
              <a:rPr lang="fr-FR" dirty="0"/>
              <a:t>Cliquez pour ajouter du texte</a:t>
            </a:r>
          </a:p>
        </p:txBody>
      </p:sp>
      <p:sp>
        <p:nvSpPr>
          <p:cNvPr id="12" name="Espace réservé du texte 5">
            <a:extLst>
              <a:ext uri="{FF2B5EF4-FFF2-40B4-BE49-F238E27FC236}">
                <a16:creationId xmlns:a16="http://schemas.microsoft.com/office/drawing/2014/main" id="{E702EB90-1B53-5B40-B4D8-18EFA767867C}"/>
              </a:ext>
            </a:extLst>
          </p:cNvPr>
          <p:cNvSpPr>
            <a:spLocks noGrp="1"/>
          </p:cNvSpPr>
          <p:nvPr>
            <p:ph type="body" sz="quarter" idx="38" hasCustomPrompt="1"/>
          </p:nvPr>
        </p:nvSpPr>
        <p:spPr>
          <a:xfrm>
            <a:off x="7668670" y="3746504"/>
            <a:ext cx="2998786" cy="1638300"/>
          </a:xfrm>
          <a:prstGeom prst="rect">
            <a:avLst/>
          </a:prstGeom>
        </p:spPr>
        <p:txBody>
          <a:bodyPr/>
          <a:lstStyle>
            <a:lvl1pPr>
              <a:lnSpc>
                <a:spcPct val="100000"/>
              </a:lnSpc>
              <a:spcAft>
                <a:spcPts val="596"/>
              </a:spcAft>
              <a:defRPr sz="1699" b="1" i="0" baseline="0">
                <a:solidFill>
                  <a:schemeClr val="bg1"/>
                </a:solidFill>
              </a:defRPr>
            </a:lvl1pPr>
          </a:lstStyle>
          <a:p>
            <a:pPr lvl="0"/>
            <a:r>
              <a:rPr lang="fr-FR" dirty="0"/>
              <a:t>Cliquez pour ajouter du texte</a:t>
            </a:r>
          </a:p>
        </p:txBody>
      </p:sp>
    </p:spTree>
    <p:extLst>
      <p:ext uri="{BB962C8B-B14F-4D97-AF65-F5344CB8AC3E}">
        <p14:creationId xmlns:p14="http://schemas.microsoft.com/office/powerpoint/2010/main" val="32958210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A33DA3D-B7D8-4019-9D53-93368ABE8FDC}" type="datetimeFigureOut">
              <a:rPr lang="fr-FR" smtClean="0"/>
              <a:t>20/12/2022</a:t>
            </a:fld>
            <a:endParaRPr lang="fr-FR"/>
          </a:p>
        </p:txBody>
      </p:sp>
      <p:sp>
        <p:nvSpPr>
          <p:cNvPr id="5" name="Footer Placeholder 4"/>
          <p:cNvSpPr>
            <a:spLocks noGrp="1"/>
          </p:cNvSpPr>
          <p:nvPr>
            <p:ph type="ftr" sz="quarter" idx="11"/>
          </p:nvPr>
        </p:nvSpPr>
        <p:spPr>
          <a:xfrm>
            <a:off x="258184" y="6250165"/>
            <a:ext cx="5048922" cy="365125"/>
          </a:xfrm>
          <a:prstGeom prst="rect">
            <a:avLst/>
          </a:prstGeom>
        </p:spPr>
        <p:txBody>
          <a:bodyPr lIns="108914" tIns="54457" rIns="108914" bIns="54457"/>
          <a:lstStyle/>
          <a:p>
            <a:endParaRPr lang="fr-FR"/>
          </a:p>
        </p:txBody>
      </p:sp>
      <p:sp>
        <p:nvSpPr>
          <p:cNvPr id="6" name="Slide Number Placeholder 5"/>
          <p:cNvSpPr>
            <a:spLocks noGrp="1"/>
          </p:cNvSpPr>
          <p:nvPr>
            <p:ph type="sldNum" sz="quarter" idx="12"/>
          </p:nvPr>
        </p:nvSpPr>
        <p:spPr/>
        <p:txBody>
          <a:bodyPr/>
          <a:lstStyle/>
          <a:p>
            <a:fld id="{A7ED8EC3-4FB4-442F-8DF0-19A117317AAB}" type="slidenum">
              <a:rPr lang="fr-FR" smtClean="0"/>
              <a:t>‹N°›</a:t>
            </a:fld>
            <a:endParaRPr lang="fr-FR"/>
          </a:p>
        </p:txBody>
      </p:sp>
      <p:sp>
        <p:nvSpPr>
          <p:cNvPr id="7" name="Title 6"/>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778542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rai ou faux">
  <p:cSld name="Vrai ou faux">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2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15" name="Date Placeholder 14"/>
          <p:cNvSpPr>
            <a:spLocks noGrp="1"/>
          </p:cNvSpPr>
          <p:nvPr>
            <p:ph type="dt" sz="half" idx="10"/>
          </p:nvPr>
        </p:nvSpPr>
        <p:spPr/>
        <p:txBody>
          <a:bodyPr/>
          <a:lstStyle/>
          <a:p>
            <a:fld id="{3005B83C-DA32-40B2-B7A0-B26FE86B38FA}" type="datetimeFigureOut">
              <a:rPr lang="fr-FR" smtClean="0"/>
              <a:t>20/12/2022</a:t>
            </a:fld>
            <a:endParaRPr lang="fr-FR"/>
          </a:p>
        </p:txBody>
      </p:sp>
      <p:sp>
        <p:nvSpPr>
          <p:cNvPr id="16" name="Slide Number Placeholder 15"/>
          <p:cNvSpPr>
            <a:spLocks noGrp="1"/>
          </p:cNvSpPr>
          <p:nvPr>
            <p:ph type="sldNum" sz="quarter" idx="11"/>
          </p:nvPr>
        </p:nvSpPr>
        <p:spPr/>
        <p:txBody>
          <a:bodyPr/>
          <a:lstStyle/>
          <a:p>
            <a:fld id="{654AEA85-2E59-435D-86F6-2D8CBEC4BAA1}" type="slidenum">
              <a:rPr lang="fr-FR" smtClean="0"/>
              <a:t>‹N°›</a:t>
            </a:fld>
            <a:endParaRPr lang="fr-FR"/>
          </a:p>
        </p:txBody>
      </p:sp>
      <p:sp>
        <p:nvSpPr>
          <p:cNvPr id="17" name="Footer Placeholder 16"/>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71468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Title 12"/>
          <p:cNvSpPr>
            <a:spLocks noGrp="1"/>
          </p:cNvSpPr>
          <p:nvPr>
            <p:ph type="title"/>
          </p:nvPr>
        </p:nvSpPr>
        <p:spPr/>
        <p:txBody>
          <a:bodyPr/>
          <a:lstStyle/>
          <a:p>
            <a:r>
              <a:rPr lang="fr-FR"/>
              <a:t>Modifiez le style du titre</a:t>
            </a:r>
            <a:endParaRPr lang="en-US"/>
          </a:p>
        </p:txBody>
      </p:sp>
      <p:sp>
        <p:nvSpPr>
          <p:cNvPr id="14" name="Date Placeholder 13"/>
          <p:cNvSpPr>
            <a:spLocks noGrp="1"/>
          </p:cNvSpPr>
          <p:nvPr>
            <p:ph type="dt" sz="half" idx="10"/>
          </p:nvPr>
        </p:nvSpPr>
        <p:spPr/>
        <p:txBody>
          <a:bodyPr/>
          <a:lstStyle/>
          <a:p>
            <a:fld id="{3005B83C-DA32-40B2-B7A0-B26FE86B38FA}" type="datetimeFigureOut">
              <a:rPr lang="fr-FR" smtClean="0"/>
              <a:t>20/12/2022</a:t>
            </a:fld>
            <a:endParaRPr lang="fr-FR"/>
          </a:p>
        </p:txBody>
      </p:sp>
      <p:sp>
        <p:nvSpPr>
          <p:cNvPr id="15" name="Slide Number Placeholder 14"/>
          <p:cNvSpPr>
            <a:spLocks noGrp="1"/>
          </p:cNvSpPr>
          <p:nvPr>
            <p:ph type="sldNum" sz="quarter" idx="11"/>
          </p:nvPr>
        </p:nvSpPr>
        <p:spPr/>
        <p:txBody>
          <a:bodyPr/>
          <a:lstStyle/>
          <a:p>
            <a:fld id="{654AEA85-2E59-435D-86F6-2D8CBEC4BAA1}" type="slidenum">
              <a:rPr lang="fr-FR" smtClean="0"/>
              <a:t>‹N°›</a:t>
            </a:fld>
            <a:endParaRPr lang="fr-FR"/>
          </a:p>
        </p:txBody>
      </p:sp>
      <p:sp>
        <p:nvSpPr>
          <p:cNvPr id="16" name="Footer Placeholder 15"/>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3260465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12" name="Date Placeholder 11"/>
          <p:cNvSpPr>
            <a:spLocks noGrp="1"/>
          </p:cNvSpPr>
          <p:nvPr>
            <p:ph type="dt" sz="half" idx="10"/>
          </p:nvPr>
        </p:nvSpPr>
        <p:spPr/>
        <p:txBody>
          <a:bodyPr/>
          <a:lstStyle/>
          <a:p>
            <a:fld id="{3005B83C-DA32-40B2-B7A0-B26FE86B38FA}" type="datetimeFigureOut">
              <a:rPr lang="fr-FR" smtClean="0"/>
              <a:t>20/12/2022</a:t>
            </a:fld>
            <a:endParaRPr lang="fr-FR"/>
          </a:p>
        </p:txBody>
      </p:sp>
      <p:sp>
        <p:nvSpPr>
          <p:cNvPr id="13" name="Slide Number Placeholder 12"/>
          <p:cNvSpPr>
            <a:spLocks noGrp="1"/>
          </p:cNvSpPr>
          <p:nvPr>
            <p:ph type="sldNum" sz="quarter" idx="11"/>
          </p:nvPr>
        </p:nvSpPr>
        <p:spPr/>
        <p:txBody>
          <a:bodyPr/>
          <a:lstStyle/>
          <a:p>
            <a:fld id="{654AEA85-2E59-435D-86F6-2D8CBEC4BAA1}" type="slidenum">
              <a:rPr lang="fr-FR" smtClean="0"/>
              <a:t>‹N°›</a:t>
            </a:fld>
            <a:endParaRPr lang="fr-FR"/>
          </a:p>
        </p:txBody>
      </p:sp>
      <p:sp>
        <p:nvSpPr>
          <p:cNvPr id="14" name="Footer Placeholder 13"/>
          <p:cNvSpPr>
            <a:spLocks noGrp="1"/>
          </p:cNvSpPr>
          <p:nvPr>
            <p:ph type="ftr" sz="quarter" idx="12"/>
          </p:nvPr>
        </p:nvSpPr>
        <p:spPr/>
        <p:txBody>
          <a:bodyPr/>
          <a:lstStyle/>
          <a:p>
            <a:endParaRPr lang="fr-FR"/>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161647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005B83C-DA32-40B2-B7A0-B26FE86B38FA}" type="datetimeFigureOut">
              <a:rPr lang="fr-FR" smtClean="0"/>
              <a:t>20/12/2022</a:t>
            </a:fld>
            <a:endParaRPr lang="fr-FR"/>
          </a:p>
        </p:txBody>
      </p:sp>
      <p:sp>
        <p:nvSpPr>
          <p:cNvPr id="9" name="Slide Number Placeholder 8"/>
          <p:cNvSpPr>
            <a:spLocks noGrp="1"/>
          </p:cNvSpPr>
          <p:nvPr>
            <p:ph type="sldNum" sz="quarter" idx="11"/>
          </p:nvPr>
        </p:nvSpPr>
        <p:spPr/>
        <p:txBody>
          <a:bodyPr/>
          <a:lstStyle/>
          <a:p>
            <a:fld id="{654AEA85-2E59-435D-86F6-2D8CBEC4BAA1}" type="slidenum">
              <a:rPr lang="fr-FR" smtClean="0"/>
              <a:t>‹N°›</a:t>
            </a:fld>
            <a:endParaRPr lang="fr-FR"/>
          </a:p>
        </p:txBody>
      </p:sp>
      <p:sp>
        <p:nvSpPr>
          <p:cNvPr id="10" name="Footer Placeholder 9"/>
          <p:cNvSpPr>
            <a:spLocks noGrp="1"/>
          </p:cNvSpPr>
          <p:nvPr>
            <p:ph type="ftr" sz="quarter" idx="12"/>
          </p:nvPr>
        </p:nvSpPr>
        <p:spPr/>
        <p:txBody>
          <a:bodyPr/>
          <a:lstStyle/>
          <a:p>
            <a:endParaRPr lang="fr-FR"/>
          </a:p>
        </p:txBody>
      </p:sp>
      <p:sp>
        <p:nvSpPr>
          <p:cNvPr id="11" name="Title 10"/>
          <p:cNvSpPr>
            <a:spLocks noGrp="1"/>
          </p:cNvSpPr>
          <p:nvPr>
            <p:ph type="title"/>
          </p:nvPr>
        </p:nvSpPr>
        <p:spPr/>
        <p:txBody>
          <a:bodyPr/>
          <a:lstStyle/>
          <a:p>
            <a:r>
              <a:rPr lang="fr-FR"/>
              <a:t>Modifiez le style du titre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507729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fr-FR"/>
              <a:t>Modifiez le style du titre</a:t>
            </a:r>
            <a:endParaRPr lang="en-US" dirty="0"/>
          </a:p>
        </p:txBody>
      </p:sp>
      <p:sp>
        <p:nvSpPr>
          <p:cNvPr id="14" name="Date Placeholder 13"/>
          <p:cNvSpPr>
            <a:spLocks noGrp="1"/>
          </p:cNvSpPr>
          <p:nvPr>
            <p:ph type="dt" sz="half" idx="10"/>
          </p:nvPr>
        </p:nvSpPr>
        <p:spPr/>
        <p:txBody>
          <a:bodyPr/>
          <a:lstStyle/>
          <a:p>
            <a:fld id="{3005B83C-DA32-40B2-B7A0-B26FE86B38FA}" type="datetimeFigureOut">
              <a:rPr lang="fr-FR" smtClean="0"/>
              <a:t>20/12/2022</a:t>
            </a:fld>
            <a:endParaRPr lang="fr-FR"/>
          </a:p>
        </p:txBody>
      </p:sp>
      <p:sp>
        <p:nvSpPr>
          <p:cNvPr id="15" name="Slide Number Placeholder 14"/>
          <p:cNvSpPr>
            <a:spLocks noGrp="1"/>
          </p:cNvSpPr>
          <p:nvPr>
            <p:ph type="sldNum" sz="quarter" idx="11"/>
          </p:nvPr>
        </p:nvSpPr>
        <p:spPr/>
        <p:txBody>
          <a:bodyPr/>
          <a:lstStyle/>
          <a:p>
            <a:fld id="{654AEA85-2E59-435D-86F6-2D8CBEC4BAA1}" type="slidenum">
              <a:rPr lang="fr-FR" smtClean="0"/>
              <a:t>‹N°›</a:t>
            </a:fld>
            <a:endParaRPr lang="fr-FR"/>
          </a:p>
        </p:txBody>
      </p:sp>
      <p:sp>
        <p:nvSpPr>
          <p:cNvPr id="16" name="Footer Placeholder 15"/>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2900730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a:p>
        </p:txBody>
      </p:sp>
      <p:sp>
        <p:nvSpPr>
          <p:cNvPr id="7" name="Date Placeholder 6"/>
          <p:cNvSpPr>
            <a:spLocks noGrp="1"/>
          </p:cNvSpPr>
          <p:nvPr>
            <p:ph type="dt" sz="half" idx="10"/>
          </p:nvPr>
        </p:nvSpPr>
        <p:spPr/>
        <p:txBody>
          <a:bodyPr/>
          <a:lstStyle/>
          <a:p>
            <a:fld id="{3005B83C-DA32-40B2-B7A0-B26FE86B38FA}" type="datetimeFigureOut">
              <a:rPr lang="fr-FR" smtClean="0"/>
              <a:t>20/12/2022</a:t>
            </a:fld>
            <a:endParaRPr lang="fr-FR"/>
          </a:p>
        </p:txBody>
      </p:sp>
      <p:sp>
        <p:nvSpPr>
          <p:cNvPr id="8" name="Slide Number Placeholder 7"/>
          <p:cNvSpPr>
            <a:spLocks noGrp="1"/>
          </p:cNvSpPr>
          <p:nvPr>
            <p:ph type="sldNum" sz="quarter" idx="11"/>
          </p:nvPr>
        </p:nvSpPr>
        <p:spPr/>
        <p:txBody>
          <a:bodyPr/>
          <a:lstStyle/>
          <a:p>
            <a:fld id="{654AEA85-2E59-435D-86F6-2D8CBEC4BAA1}" type="slidenum">
              <a:rPr lang="fr-FR" smtClean="0"/>
              <a:t>‹N°›</a:t>
            </a:fld>
            <a:endParaRPr lang="fr-FR"/>
          </a:p>
        </p:txBody>
      </p:sp>
      <p:sp>
        <p:nvSpPr>
          <p:cNvPr id="9" name="Footer Placeholder 8"/>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2255695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005B83C-DA32-40B2-B7A0-B26FE86B38FA}" type="datetimeFigureOut">
              <a:rPr lang="fr-FR" smtClean="0"/>
              <a:t>20/12/2022</a:t>
            </a:fld>
            <a:endParaRPr lang="fr-FR"/>
          </a:p>
        </p:txBody>
      </p:sp>
      <p:sp>
        <p:nvSpPr>
          <p:cNvPr id="6" name="Slide Number Placeholder 5"/>
          <p:cNvSpPr>
            <a:spLocks noGrp="1"/>
          </p:cNvSpPr>
          <p:nvPr>
            <p:ph type="sldNum" sz="quarter" idx="11"/>
          </p:nvPr>
        </p:nvSpPr>
        <p:spPr/>
        <p:txBody>
          <a:bodyPr/>
          <a:lstStyle/>
          <a:p>
            <a:fld id="{654AEA85-2E59-435D-86F6-2D8CBEC4BAA1}" type="slidenum">
              <a:rPr lang="fr-FR" smtClean="0"/>
              <a:t>‹N°›</a:t>
            </a:fld>
            <a:endParaRPr lang="fr-FR"/>
          </a:p>
        </p:txBody>
      </p:sp>
      <p:sp>
        <p:nvSpPr>
          <p:cNvPr id="7" name="Footer Placeholder 6"/>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85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5" name="Date Placeholder 14"/>
          <p:cNvSpPr>
            <a:spLocks noGrp="1"/>
          </p:cNvSpPr>
          <p:nvPr>
            <p:ph type="dt" sz="half" idx="10"/>
          </p:nvPr>
        </p:nvSpPr>
        <p:spPr/>
        <p:txBody>
          <a:bodyPr/>
          <a:lstStyle/>
          <a:p>
            <a:fld id="{3005B83C-DA32-40B2-B7A0-B26FE86B38FA}" type="datetimeFigureOut">
              <a:rPr lang="fr-FR" smtClean="0"/>
              <a:t>20/12/2022</a:t>
            </a:fld>
            <a:endParaRPr lang="fr-FR"/>
          </a:p>
        </p:txBody>
      </p:sp>
      <p:sp>
        <p:nvSpPr>
          <p:cNvPr id="16" name="Slide Number Placeholder 15"/>
          <p:cNvSpPr>
            <a:spLocks noGrp="1"/>
          </p:cNvSpPr>
          <p:nvPr>
            <p:ph type="sldNum" sz="quarter" idx="11"/>
          </p:nvPr>
        </p:nvSpPr>
        <p:spPr/>
        <p:txBody>
          <a:bodyPr/>
          <a:lstStyle/>
          <a:p>
            <a:fld id="{654AEA85-2E59-435D-86F6-2D8CBEC4BAA1}" type="slidenum">
              <a:rPr lang="fr-FR" smtClean="0"/>
              <a:t>‹N°›</a:t>
            </a:fld>
            <a:endParaRPr lang="fr-FR"/>
          </a:p>
        </p:txBody>
      </p:sp>
      <p:sp>
        <p:nvSpPr>
          <p:cNvPr id="17" name="Footer Placeholder 16"/>
          <p:cNvSpPr>
            <a:spLocks noGrp="1"/>
          </p:cNvSpPr>
          <p:nvPr>
            <p:ph type="ftr" sz="quarter" idx="12"/>
          </p:nvPr>
        </p:nvSpPr>
        <p:spPr/>
        <p:txBody>
          <a:bodyPr/>
          <a:lstStyle/>
          <a:p>
            <a:endParaRPr lang="fr-FR"/>
          </a:p>
        </p:txBody>
      </p:sp>
      <p:sp>
        <p:nvSpPr>
          <p:cNvPr id="18" name="Title 17"/>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891983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fr-FR"/>
              <a:t>Modifiez le style du titre</a:t>
            </a:r>
            <a:endParaRPr lang="en-US"/>
          </a:p>
        </p:txBody>
      </p:sp>
      <p:sp>
        <p:nvSpPr>
          <p:cNvPr id="13" name="Date Placeholder 12"/>
          <p:cNvSpPr>
            <a:spLocks noGrp="1"/>
          </p:cNvSpPr>
          <p:nvPr>
            <p:ph type="dt" sz="half" idx="10"/>
          </p:nvPr>
        </p:nvSpPr>
        <p:spPr/>
        <p:txBody>
          <a:bodyPr/>
          <a:lstStyle/>
          <a:p>
            <a:fld id="{3005B83C-DA32-40B2-B7A0-B26FE86B38FA}" type="datetimeFigureOut">
              <a:rPr lang="fr-FR" smtClean="0"/>
              <a:t>20/12/2022</a:t>
            </a:fld>
            <a:endParaRPr lang="fr-FR"/>
          </a:p>
        </p:txBody>
      </p:sp>
      <p:sp>
        <p:nvSpPr>
          <p:cNvPr id="14" name="Slide Number Placeholder 13"/>
          <p:cNvSpPr>
            <a:spLocks noGrp="1"/>
          </p:cNvSpPr>
          <p:nvPr>
            <p:ph type="sldNum" sz="quarter" idx="11"/>
          </p:nvPr>
        </p:nvSpPr>
        <p:spPr/>
        <p:txBody>
          <a:bodyPr/>
          <a:lstStyle/>
          <a:p>
            <a:fld id="{654AEA85-2E59-435D-86F6-2D8CBEC4BAA1}" type="slidenum">
              <a:rPr lang="fr-FR" smtClean="0"/>
              <a:t>‹N°›</a:t>
            </a:fld>
            <a:endParaRPr lang="fr-FR"/>
          </a:p>
        </p:txBody>
      </p:sp>
      <p:sp>
        <p:nvSpPr>
          <p:cNvPr id="15" name="Footer Placeholder 14"/>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1381010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3005B83C-DA32-40B2-B7A0-B26FE86B38FA}" type="datetimeFigureOut">
              <a:rPr lang="fr-FR" smtClean="0"/>
              <a:t>20/12/2022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4AEA85-2E59-435D-86F6-2D8CBEC4BAA1}" type="slidenum">
              <a:rPr lang="fr-FR" smtClean="0"/>
              <a:t>‹N°›</a:t>
            </a:fld>
            <a:endParaRPr lang="fr-FR"/>
          </a:p>
        </p:txBody>
      </p:sp>
    </p:spTree>
    <p:extLst>
      <p:ext uri="{BB962C8B-B14F-4D97-AF65-F5344CB8AC3E}">
        <p14:creationId xmlns:p14="http://schemas.microsoft.com/office/powerpoint/2010/main" val="167314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05B83C-DA32-40B2-B7A0-B26FE86B38FA}" type="datetimeFigureOut">
              <a:rPr lang="fr-FR" smtClean="0"/>
              <a:t>20/12/2022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54AEA85-2E59-435D-86F6-2D8CBEC4BAA1}" type="slidenum">
              <a:rPr lang="fr-FR" smtClean="0"/>
              <a:t>‹N°›</a:t>
            </a:fld>
            <a:endParaRPr lang="fr-FR"/>
          </a:p>
        </p:txBody>
      </p:sp>
    </p:spTree>
    <p:extLst>
      <p:ext uri="{BB962C8B-B14F-4D97-AF65-F5344CB8AC3E}">
        <p14:creationId xmlns:p14="http://schemas.microsoft.com/office/powerpoint/2010/main" val="2357188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pic>
        <p:nvPicPr>
          <p:cNvPr id="5" name="Image 9">
            <a:extLst>
              <a:ext uri="{FF2B5EF4-FFF2-40B4-BE49-F238E27FC236}">
                <a16:creationId xmlns:a16="http://schemas.microsoft.com/office/drawing/2014/main" id="{4073028C-1724-48F5-8748-5D0349FB9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1" y="5900739"/>
            <a:ext cx="3456516"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874987-75C3-43E0-AF58-3506DF716C46}"/>
              </a:ext>
            </a:extLst>
          </p:cNvPr>
          <p:cNvSpPr/>
          <p:nvPr/>
        </p:nvSpPr>
        <p:spPr>
          <a:xfrm>
            <a:off x="0" y="-22225"/>
            <a:ext cx="12192000" cy="33797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fr-FR" sz="1400">
              <a:solidFill>
                <a:srgbClr val="7030A0"/>
              </a:solidFill>
            </a:endParaRPr>
          </a:p>
        </p:txBody>
      </p:sp>
      <p:sp>
        <p:nvSpPr>
          <p:cNvPr id="7" name="Rectangle 6">
            <a:extLst>
              <a:ext uri="{FF2B5EF4-FFF2-40B4-BE49-F238E27FC236}">
                <a16:creationId xmlns:a16="http://schemas.microsoft.com/office/drawing/2014/main" id="{F89799AD-7DCF-47ED-8C18-F60273691856}"/>
              </a:ext>
            </a:extLst>
          </p:cNvPr>
          <p:cNvSpPr/>
          <p:nvPr/>
        </p:nvSpPr>
        <p:spPr>
          <a:xfrm>
            <a:off x="-124884" y="3429001"/>
            <a:ext cx="12441768" cy="904875"/>
          </a:xfrm>
          <a:prstGeom prst="rect">
            <a:avLst/>
          </a:prstGeom>
          <a:solidFill>
            <a:schemeClr val="bg1">
              <a:lumMod val="85000"/>
              <a:alpha val="50196"/>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fr-FR" sz="1400">
              <a:solidFill>
                <a:prstClr val="white"/>
              </a:solidFill>
            </a:endParaRPr>
          </a:p>
        </p:txBody>
      </p:sp>
      <p:pic>
        <p:nvPicPr>
          <p:cNvPr id="8" name="Image 13">
            <a:extLst>
              <a:ext uri="{FF2B5EF4-FFF2-40B4-BE49-F238E27FC236}">
                <a16:creationId xmlns:a16="http://schemas.microsoft.com/office/drawing/2014/main" id="{9470FF94-BF9F-41C3-BD31-784E3F11B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551" y="344488"/>
            <a:ext cx="8216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Espace réservé du titre 8"/>
          <p:cNvSpPr>
            <a:spLocks noGrp="1"/>
          </p:cNvSpPr>
          <p:nvPr>
            <p:ph type="title"/>
          </p:nvPr>
        </p:nvSpPr>
        <p:spPr>
          <a:xfrm>
            <a:off x="0" y="2204864"/>
            <a:ext cx="12192000" cy="936104"/>
          </a:xfrm>
          <a:prstGeom prst="rect">
            <a:avLst/>
          </a:prstGeom>
        </p:spPr>
        <p:txBody>
          <a:bodyPr rtlCol="0">
            <a:noAutofit/>
          </a:bodyPr>
          <a:lstStyle>
            <a:lvl1pPr>
              <a:defRPr sz="4800" b="1">
                <a:solidFill>
                  <a:schemeClr val="bg1"/>
                </a:solidFill>
              </a:defRPr>
            </a:lvl1pPr>
          </a:lstStyle>
          <a:p>
            <a:r>
              <a:rPr lang="fr-FR"/>
              <a:t>Modifiez le style du titre</a:t>
            </a:r>
            <a:endParaRPr lang="fr-FR" dirty="0"/>
          </a:p>
        </p:txBody>
      </p:sp>
      <p:sp>
        <p:nvSpPr>
          <p:cNvPr id="4" name="Espace réservé du texte 3"/>
          <p:cNvSpPr>
            <a:spLocks noGrp="1"/>
          </p:cNvSpPr>
          <p:nvPr>
            <p:ph type="body" sz="quarter" idx="12"/>
          </p:nvPr>
        </p:nvSpPr>
        <p:spPr>
          <a:xfrm>
            <a:off x="0" y="3437585"/>
            <a:ext cx="12192000" cy="903287"/>
          </a:xfrm>
        </p:spPr>
        <p:txBody>
          <a:bodyPr>
            <a:normAutofit/>
          </a:bodyPr>
          <a:lstStyle>
            <a:lvl1pPr algn="ctr">
              <a:defRPr sz="2800" b="1" baseline="0"/>
            </a:lvl1pPr>
          </a:lstStyle>
          <a:p>
            <a:pPr lvl="0"/>
            <a:r>
              <a:rPr lang="fr-FR"/>
              <a:t>Cliquez pour modifier les styles du texte du masque</a:t>
            </a:r>
          </a:p>
        </p:txBody>
      </p:sp>
      <p:sp>
        <p:nvSpPr>
          <p:cNvPr id="16" name="Espace réservé du texte 3"/>
          <p:cNvSpPr>
            <a:spLocks noGrp="1"/>
          </p:cNvSpPr>
          <p:nvPr>
            <p:ph type="body" sz="quarter" idx="13"/>
          </p:nvPr>
        </p:nvSpPr>
        <p:spPr>
          <a:xfrm>
            <a:off x="334434" y="5301209"/>
            <a:ext cx="4705351" cy="936079"/>
          </a:xfrm>
        </p:spPr>
        <p:txBody>
          <a:bodyPr>
            <a:normAutofit/>
          </a:bodyPr>
          <a:lstStyle>
            <a:lvl1pPr>
              <a:defRPr sz="1400" baseline="0"/>
            </a:lvl1pPr>
          </a:lstStyle>
          <a:p>
            <a:pPr lvl="0"/>
            <a:r>
              <a:rPr lang="fr-FR"/>
              <a:t>Cliquez pour modifier les styles du texte du masque</a:t>
            </a:r>
          </a:p>
        </p:txBody>
      </p:sp>
    </p:spTree>
    <p:extLst>
      <p:ext uri="{BB962C8B-B14F-4D97-AF65-F5344CB8AC3E}">
        <p14:creationId xmlns:p14="http://schemas.microsoft.com/office/powerpoint/2010/main" val="433752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e 1">
    <p:spTree>
      <p:nvGrpSpPr>
        <p:cNvPr id="1" name=""/>
        <p:cNvGrpSpPr/>
        <p:nvPr/>
      </p:nvGrpSpPr>
      <p:grpSpPr>
        <a:xfrm>
          <a:off x="0" y="0"/>
          <a:ext cx="0" cy="0"/>
          <a:chOff x="0" y="0"/>
          <a:chExt cx="0" cy="0"/>
        </a:xfrm>
      </p:grpSpPr>
      <p:sp>
        <p:nvSpPr>
          <p:cNvPr id="12" name="Espace réservé du contenu 11"/>
          <p:cNvSpPr>
            <a:spLocks noGrp="1"/>
          </p:cNvSpPr>
          <p:nvPr>
            <p:ph sz="quarter" idx="12"/>
          </p:nvPr>
        </p:nvSpPr>
        <p:spPr>
          <a:xfrm>
            <a:off x="623393" y="1268760"/>
            <a:ext cx="10943167" cy="4536504"/>
          </a:xfrm>
        </p:spPr>
        <p:txBody>
          <a:bodyPr/>
          <a:lstStyle>
            <a:lvl1pPr>
              <a:defRPr b="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titre 8"/>
          <p:cNvSpPr>
            <a:spLocks noGrp="1"/>
          </p:cNvSpPr>
          <p:nvPr>
            <p:ph type="title"/>
          </p:nvPr>
        </p:nvSpPr>
        <p:spPr>
          <a:xfrm>
            <a:off x="609600" y="274638"/>
            <a:ext cx="10766987" cy="634082"/>
          </a:xfrm>
          <a:prstGeom prst="rect">
            <a:avLst/>
          </a:prstGeom>
        </p:spPr>
        <p:txBody>
          <a:bodyPr rtlCol="0">
            <a:normAutofit/>
          </a:bodyPr>
          <a:lstStyle>
            <a:lvl1pPr>
              <a:defRPr>
                <a:solidFill>
                  <a:schemeClr val="bg1">
                    <a:lumMod val="50000"/>
                  </a:schemeClr>
                </a:solidFill>
              </a:defRPr>
            </a:lvl1pPr>
          </a:lstStyle>
          <a:p>
            <a:r>
              <a:rPr lang="fr-FR"/>
              <a:t>Modifiez le style du titre</a:t>
            </a:r>
            <a:endParaRPr lang="fr-FR" dirty="0"/>
          </a:p>
        </p:txBody>
      </p:sp>
    </p:spTree>
    <p:extLst>
      <p:ext uri="{BB962C8B-B14F-4D97-AF65-F5344CB8AC3E}">
        <p14:creationId xmlns:p14="http://schemas.microsoft.com/office/powerpoint/2010/main" val="818670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e 2">
    <p:spTree>
      <p:nvGrpSpPr>
        <p:cNvPr id="1" name=""/>
        <p:cNvGrpSpPr/>
        <p:nvPr/>
      </p:nvGrpSpPr>
      <p:grpSpPr>
        <a:xfrm>
          <a:off x="0" y="0"/>
          <a:ext cx="0" cy="0"/>
          <a:chOff x="0" y="0"/>
          <a:chExt cx="0" cy="0"/>
        </a:xfrm>
      </p:grpSpPr>
      <p:sp>
        <p:nvSpPr>
          <p:cNvPr id="5" name="Espace réservé du contenu 11"/>
          <p:cNvSpPr>
            <a:spLocks noGrp="1"/>
          </p:cNvSpPr>
          <p:nvPr>
            <p:ph sz="quarter" idx="12"/>
          </p:nvPr>
        </p:nvSpPr>
        <p:spPr>
          <a:xfrm>
            <a:off x="431371" y="1268760"/>
            <a:ext cx="5472608" cy="4536504"/>
          </a:xfrm>
        </p:spPr>
        <p:txBody>
          <a:bodyPr/>
          <a:lstStyle>
            <a:lvl1pPr>
              <a:defRPr b="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Espace réservé du contenu 11"/>
          <p:cNvSpPr>
            <a:spLocks noGrp="1"/>
          </p:cNvSpPr>
          <p:nvPr>
            <p:ph sz="quarter" idx="13"/>
          </p:nvPr>
        </p:nvSpPr>
        <p:spPr>
          <a:xfrm>
            <a:off x="6288021" y="1268760"/>
            <a:ext cx="5472608" cy="4536504"/>
          </a:xfrm>
        </p:spPr>
        <p:txBody>
          <a:bodyPr/>
          <a:lstStyle>
            <a:lvl1pPr>
              <a:defRPr b="0"/>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8" name="Espace réservé du titre 8"/>
          <p:cNvSpPr>
            <a:spLocks noGrp="1"/>
          </p:cNvSpPr>
          <p:nvPr>
            <p:ph type="title"/>
          </p:nvPr>
        </p:nvSpPr>
        <p:spPr>
          <a:xfrm>
            <a:off x="609600" y="274638"/>
            <a:ext cx="10766987" cy="634082"/>
          </a:xfrm>
          <a:prstGeom prst="rect">
            <a:avLst/>
          </a:prstGeom>
        </p:spPr>
        <p:txBody>
          <a:bodyPr rtlCol="0">
            <a:normAutofit/>
          </a:bodyPr>
          <a:lstStyle>
            <a:lvl1pPr>
              <a:defRPr>
                <a:solidFill>
                  <a:schemeClr val="bg1">
                    <a:lumMod val="50000"/>
                  </a:schemeClr>
                </a:solidFill>
              </a:defRPr>
            </a:lvl1pPr>
          </a:lstStyle>
          <a:p>
            <a:r>
              <a:rPr lang="fr-FR"/>
              <a:t>Modifiez le style du titre</a:t>
            </a:r>
            <a:endParaRPr lang="fr-FR" dirty="0"/>
          </a:p>
        </p:txBody>
      </p:sp>
    </p:spTree>
    <p:extLst>
      <p:ext uri="{BB962C8B-B14F-4D97-AF65-F5344CB8AC3E}">
        <p14:creationId xmlns:p14="http://schemas.microsoft.com/office/powerpoint/2010/main" val="365700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11"/>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 name="Google Shape;55;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199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f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8BE144-CA2E-44B0-ADD4-3809F90A1396}"/>
              </a:ext>
            </a:extLst>
          </p:cNvPr>
          <p:cNvSpPr>
            <a:spLocks noChangeArrowheads="1"/>
          </p:cNvSpPr>
          <p:nvPr/>
        </p:nvSpPr>
        <p:spPr bwMode="auto">
          <a:xfrm>
            <a:off x="-48684" y="-26988"/>
            <a:ext cx="12289368" cy="6985001"/>
          </a:xfrm>
          <a:prstGeom prst="rect">
            <a:avLst/>
          </a:prstGeom>
          <a:solidFill>
            <a:schemeClr val="bg1">
              <a:lumMod val="50000"/>
            </a:schemeClr>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endParaRPr lang="fr-FR" altLang="fr-FR" sz="2400">
              <a:solidFill>
                <a:srgbClr val="F79646"/>
              </a:solidFill>
            </a:endParaRPr>
          </a:p>
        </p:txBody>
      </p:sp>
      <p:sp>
        <p:nvSpPr>
          <p:cNvPr id="3" name="Ellipse 9">
            <a:extLst>
              <a:ext uri="{FF2B5EF4-FFF2-40B4-BE49-F238E27FC236}">
                <a16:creationId xmlns:a16="http://schemas.microsoft.com/office/drawing/2014/main" id="{43A00651-7E14-4126-8AE5-8E709EEA32AE}"/>
              </a:ext>
            </a:extLst>
          </p:cNvPr>
          <p:cNvSpPr/>
          <p:nvPr/>
        </p:nvSpPr>
        <p:spPr>
          <a:xfrm>
            <a:off x="7152217" y="5084763"/>
            <a:ext cx="6161616" cy="4489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400"/>
          </a:p>
        </p:txBody>
      </p:sp>
      <p:sp>
        <p:nvSpPr>
          <p:cNvPr id="4" name="Rectangle 1">
            <a:extLst>
              <a:ext uri="{FF2B5EF4-FFF2-40B4-BE49-F238E27FC236}">
                <a16:creationId xmlns:a16="http://schemas.microsoft.com/office/drawing/2014/main" id="{670680A3-4DB7-437D-8FF4-B431C676E3B0}"/>
              </a:ext>
            </a:extLst>
          </p:cNvPr>
          <p:cNvSpPr>
            <a:spLocks noChangeArrowheads="1"/>
          </p:cNvSpPr>
          <p:nvPr/>
        </p:nvSpPr>
        <p:spPr bwMode="auto">
          <a:xfrm>
            <a:off x="575734" y="2420939"/>
            <a:ext cx="5439833" cy="3540125"/>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r>
              <a:rPr lang="fr-FR" altLang="fr-FR" sz="2000" b="1" dirty="0">
                <a:solidFill>
                  <a:schemeClr val="bg1"/>
                </a:solidFill>
                <a:latin typeface="Calibri" panose="020F0502020204030204" pitchFamily="34" charset="0"/>
                <a:ea typeface="Verdana" panose="020B0604030504040204" pitchFamily="34" charset="0"/>
                <a:cs typeface="Verdana" panose="020B0604030504040204" pitchFamily="34" charset="0"/>
              </a:rPr>
              <a:t>GHT Grand Paris Nord-Est</a:t>
            </a:r>
          </a:p>
          <a:p>
            <a:pPr algn="ctr" eaLnBrk="1" fontAlgn="auto" hangingPunct="1">
              <a:spcBef>
                <a:spcPct val="0"/>
              </a:spcBef>
              <a:spcAft>
                <a:spcPts val="0"/>
              </a:spcAft>
              <a:buFontTx/>
              <a:buNone/>
              <a:defRPr/>
            </a:pPr>
            <a:endParaRPr lang="fr-FR" altLang="fr-FR" sz="800" b="1" dirty="0">
              <a:solidFill>
                <a:schemeClr val="bg1"/>
              </a:solidFill>
              <a:latin typeface="Calibri" panose="020F0502020204030204" pitchFamily="34" charset="0"/>
              <a:ea typeface="Verdana" panose="020B0604030504040204" pitchFamily="34" charset="0"/>
              <a:cs typeface="Verdana" panose="020B0604030504040204" pitchFamily="34" charset="0"/>
            </a:endParaRP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CHI Robert Ballanger</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 Boulevard Robert Ballanger</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 93600 Aulnay-sous-Bois</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www.ch-aulnay.fr</a:t>
            </a:r>
          </a:p>
          <a:p>
            <a:pPr algn="ctr" eaLnBrk="1" fontAlgn="auto" hangingPunct="1">
              <a:spcBef>
                <a:spcPct val="0"/>
              </a:spcBef>
              <a:spcAft>
                <a:spcPts val="0"/>
              </a:spcAft>
              <a:buFontTx/>
              <a:buNone/>
              <a:defRPr/>
            </a:pPr>
            <a:endPar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endParaRP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GHI Le Raincy – Montfermeil</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10 Rue du Général Leclerc</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93370 Montfermeil</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www.ch-montfermeil.fr</a:t>
            </a:r>
          </a:p>
          <a:p>
            <a:pPr algn="ctr" eaLnBrk="1" fontAlgn="auto" hangingPunct="1">
              <a:spcBef>
                <a:spcPct val="0"/>
              </a:spcBef>
              <a:spcAft>
                <a:spcPts val="0"/>
              </a:spcAft>
              <a:buFontTx/>
              <a:buNone/>
              <a:defRPr/>
            </a:pPr>
            <a:endPar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endParaRP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CHI André Grégoire</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56 Boulevard de la Boissière</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93100 Montreuil</a:t>
            </a:r>
          </a:p>
          <a:p>
            <a:pPr algn="ctr" eaLnBrk="1" fontAlgn="auto" hangingPunct="1">
              <a:spcBef>
                <a:spcPct val="0"/>
              </a:spcBef>
              <a:spcAft>
                <a:spcPts val="0"/>
              </a:spcAft>
              <a:buFontTx/>
              <a:buNone/>
              <a:defRPr/>
            </a:pPr>
            <a:r>
              <a:rPr lang="fr-FR" altLang="fr-FR" sz="1400" dirty="0">
                <a:solidFill>
                  <a:schemeClr val="bg1"/>
                </a:solidFill>
                <a:latin typeface="Calibri" panose="020F0502020204030204" pitchFamily="34" charset="0"/>
                <a:ea typeface="Verdana" panose="020B0604030504040204" pitchFamily="34" charset="0"/>
                <a:cs typeface="Verdana" panose="020B0604030504040204" pitchFamily="34" charset="0"/>
              </a:rPr>
              <a:t>www.chi-andre-gregoire.fr</a:t>
            </a:r>
            <a:endParaRPr lang="fr-FR" altLang="fr-FR" sz="1600" b="1" dirty="0">
              <a:solidFill>
                <a:schemeClr val="bg1"/>
              </a:solidFill>
              <a:latin typeface="Calibri" panose="020F0502020204030204" pitchFamily="34" charset="0"/>
              <a:ea typeface="Verdana" panose="020B0604030504040204" pitchFamily="34" charset="0"/>
              <a:cs typeface="Verdana" panose="020B0604030504040204" pitchFamily="34" charset="0"/>
            </a:endParaRPr>
          </a:p>
        </p:txBody>
      </p:sp>
      <p:pic>
        <p:nvPicPr>
          <p:cNvPr id="5" name="Image 13">
            <a:extLst>
              <a:ext uri="{FF2B5EF4-FFF2-40B4-BE49-F238E27FC236}">
                <a16:creationId xmlns:a16="http://schemas.microsoft.com/office/drawing/2014/main" id="{F4A54DD9-A648-4208-8F10-EB56A708A8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95218" y="5748339"/>
            <a:ext cx="3456516" cy="847725"/>
          </a:xfrm>
          <a:prstGeom prst="rect">
            <a:avLst/>
          </a:prstGeom>
          <a:solidFill>
            <a:schemeClr val="bg1"/>
          </a:solidFill>
          <a:ln w="76200">
            <a:solidFill>
              <a:schemeClr val="bg1"/>
            </a:solidFill>
            <a:miter lim="800000"/>
            <a:headEnd/>
            <a:tailEnd/>
          </a:ln>
        </p:spPr>
      </p:pic>
      <p:sp>
        <p:nvSpPr>
          <p:cNvPr id="6" name="AutoShape 2" descr="Image result for twitter">
            <a:extLst>
              <a:ext uri="{FF2B5EF4-FFF2-40B4-BE49-F238E27FC236}">
                <a16:creationId xmlns:a16="http://schemas.microsoft.com/office/drawing/2014/main" id="{C5873BBD-0C71-4A00-8279-7D6F9B3ADD05}"/>
              </a:ext>
            </a:extLst>
          </p:cNvPr>
          <p:cNvSpPr>
            <a:spLocks noChangeAspect="1" noChangeArrowheads="1"/>
          </p:cNvSpPr>
          <p:nvPr/>
        </p:nvSpPr>
        <p:spPr bwMode="auto">
          <a:xfrm>
            <a:off x="207434" y="-2286000"/>
            <a:ext cx="6362700" cy="4772025"/>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fr-FR" altLang="fr-FR" sz="1400"/>
          </a:p>
        </p:txBody>
      </p:sp>
      <p:sp>
        <p:nvSpPr>
          <p:cNvPr id="7" name="Rectangle 1">
            <a:extLst>
              <a:ext uri="{FF2B5EF4-FFF2-40B4-BE49-F238E27FC236}">
                <a16:creationId xmlns:a16="http://schemas.microsoft.com/office/drawing/2014/main" id="{52A752C4-9E5D-4EDA-BAEA-78979DA6D44C}"/>
              </a:ext>
            </a:extLst>
          </p:cNvPr>
          <p:cNvSpPr>
            <a:spLocks noChangeArrowheads="1"/>
          </p:cNvSpPr>
          <p:nvPr/>
        </p:nvSpPr>
        <p:spPr bwMode="auto">
          <a:xfrm>
            <a:off x="1056218" y="6373813"/>
            <a:ext cx="2546349" cy="277812"/>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r>
              <a:rPr lang="fr-FR" altLang="fr-FR" sz="1200" b="1" dirty="0">
                <a:solidFill>
                  <a:schemeClr val="bg1"/>
                </a:solidFill>
                <a:latin typeface="Calibri" panose="020F0502020204030204" pitchFamily="34" charset="0"/>
                <a:ea typeface="Verdana" panose="020B0604030504040204" pitchFamily="34" charset="0"/>
                <a:cs typeface="Verdana" panose="020B0604030504040204" pitchFamily="34" charset="0"/>
              </a:rPr>
              <a:t>GHT Grand Paris Nord-Est</a:t>
            </a:r>
            <a:endParaRPr lang="fr-FR" altLang="fr-FR" sz="1100" dirty="0">
              <a:solidFill>
                <a:srgbClr val="000000"/>
              </a:solidFill>
              <a:latin typeface="Calibri" panose="020F0502020204030204" pitchFamily="34" charset="0"/>
              <a:ea typeface="Verdana" panose="020B0604030504040204" pitchFamily="34" charset="0"/>
              <a:cs typeface="Verdana" panose="020B0604030504040204" pitchFamily="34" charset="0"/>
            </a:endParaRPr>
          </a:p>
        </p:txBody>
      </p:sp>
      <p:sp>
        <p:nvSpPr>
          <p:cNvPr id="8" name="Rectangle 1">
            <a:extLst>
              <a:ext uri="{FF2B5EF4-FFF2-40B4-BE49-F238E27FC236}">
                <a16:creationId xmlns:a16="http://schemas.microsoft.com/office/drawing/2014/main" id="{44D42ACE-3347-4348-B6DF-7E3A6C67D570}"/>
              </a:ext>
            </a:extLst>
          </p:cNvPr>
          <p:cNvSpPr>
            <a:spLocks noChangeArrowheads="1"/>
          </p:cNvSpPr>
          <p:nvPr/>
        </p:nvSpPr>
        <p:spPr bwMode="auto">
          <a:xfrm>
            <a:off x="4078818" y="6375401"/>
            <a:ext cx="1441449" cy="27781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auto" hangingPunct="1">
              <a:spcBef>
                <a:spcPct val="0"/>
              </a:spcBef>
              <a:spcAft>
                <a:spcPts val="0"/>
              </a:spcAft>
              <a:buFontTx/>
              <a:buNone/>
              <a:defRPr/>
            </a:pPr>
            <a:r>
              <a:rPr lang="fr-FR" altLang="fr-FR" sz="1200" b="1" dirty="0">
                <a:solidFill>
                  <a:schemeClr val="bg1"/>
                </a:solidFill>
                <a:latin typeface="Calibri" panose="020F0502020204030204" pitchFamily="34" charset="0"/>
                <a:ea typeface="Verdana" panose="020B0604030504040204" pitchFamily="34" charset="0"/>
                <a:cs typeface="Verdana" panose="020B0604030504040204" pitchFamily="34" charset="0"/>
              </a:rPr>
              <a:t>@ght_gpne1</a:t>
            </a:r>
            <a:endParaRPr lang="fr-FR" altLang="fr-FR" sz="1100" dirty="0">
              <a:solidFill>
                <a:srgbClr val="000000"/>
              </a:solidFill>
              <a:latin typeface="Calibri" panose="020F0502020204030204" pitchFamily="34" charset="0"/>
              <a:ea typeface="Verdana" panose="020B0604030504040204" pitchFamily="34" charset="0"/>
              <a:cs typeface="Verdana" panose="020B0604030504040204" pitchFamily="34" charset="0"/>
            </a:endParaRPr>
          </a:p>
        </p:txBody>
      </p:sp>
      <p:pic>
        <p:nvPicPr>
          <p:cNvPr id="9" name="Image 17">
            <a:extLst>
              <a:ext uri="{FF2B5EF4-FFF2-40B4-BE49-F238E27FC236}">
                <a16:creationId xmlns:a16="http://schemas.microsoft.com/office/drawing/2014/main" id="{7DC75756-D156-46AD-81DA-13D6CACDB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534" y="6292850"/>
            <a:ext cx="58843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8">
            <a:extLst>
              <a:ext uri="{FF2B5EF4-FFF2-40B4-BE49-F238E27FC236}">
                <a16:creationId xmlns:a16="http://schemas.microsoft.com/office/drawing/2014/main" id="{C15A3F01-7006-4C7B-9512-4E4834B3E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84" y="6242051"/>
            <a:ext cx="700616"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9">
            <a:extLst>
              <a:ext uri="{FF2B5EF4-FFF2-40B4-BE49-F238E27FC236}">
                <a16:creationId xmlns:a16="http://schemas.microsoft.com/office/drawing/2014/main" id="{B7F50AF8-114D-4A41-BA7F-2862D704F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801" y="6323014"/>
            <a:ext cx="50376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986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a:extLst>
              <a:ext uri="{FF2B5EF4-FFF2-40B4-BE49-F238E27FC236}">
                <a16:creationId xmlns:a16="http://schemas.microsoft.com/office/drawing/2014/main" id="{ECD3D2F6-7BCA-4203-8C15-561DDFB20DF2}"/>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A20D195C-C913-4258-B897-F62225A18110}" type="datetimeFigureOut">
              <a:rPr lang="fr-FR"/>
              <a:pPr>
                <a:defRPr/>
              </a:pPr>
              <a:t>20/12/2022</a:t>
            </a:fld>
            <a:endParaRPr lang="fr-BE"/>
          </a:p>
        </p:txBody>
      </p:sp>
      <p:sp>
        <p:nvSpPr>
          <p:cNvPr id="5" name="Espace réservé du pied de page 4">
            <a:extLst>
              <a:ext uri="{FF2B5EF4-FFF2-40B4-BE49-F238E27FC236}">
                <a16:creationId xmlns:a16="http://schemas.microsoft.com/office/drawing/2014/main" id="{8CA15C73-F414-45D4-BA8F-ABC8B5D16E2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fr-BE"/>
          </a:p>
        </p:txBody>
      </p:sp>
      <p:sp>
        <p:nvSpPr>
          <p:cNvPr id="6" name="Espace réservé du numéro de diapositive 5">
            <a:extLst>
              <a:ext uri="{FF2B5EF4-FFF2-40B4-BE49-F238E27FC236}">
                <a16:creationId xmlns:a16="http://schemas.microsoft.com/office/drawing/2014/main" id="{DF526E79-8933-442A-9EE3-4B1EBC12CD35}"/>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4A4E65B4-1E4B-4821-AD04-171EAAA4836F}" type="slidenum">
              <a:rPr lang="fr-BE" altLang="fr-FR"/>
              <a:pPr>
                <a:defRPr/>
              </a:pPr>
              <a:t>‹N°›</a:t>
            </a:fld>
            <a:endParaRPr lang="fr-BE" altLang="fr-FR"/>
          </a:p>
        </p:txBody>
      </p:sp>
    </p:spTree>
    <p:extLst>
      <p:ext uri="{BB962C8B-B14F-4D97-AF65-F5344CB8AC3E}">
        <p14:creationId xmlns:p14="http://schemas.microsoft.com/office/powerpoint/2010/main" val="1088912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B1C774E-6552-40F8-B532-6DBCB933CEC9}" type="datetimeFigureOut">
              <a:rPr lang="fr-FR" smtClean="0"/>
              <a:t>20/12/2022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0FE943-065F-459E-8D7E-3303FE0D7919}" type="slidenum">
              <a:rPr lang="fr-FR" smtClean="0"/>
              <a:t>‹N°›</a:t>
            </a:fld>
            <a:endParaRPr lang="fr-FR"/>
          </a:p>
        </p:txBody>
      </p:sp>
    </p:spTree>
    <p:extLst>
      <p:ext uri="{BB962C8B-B14F-4D97-AF65-F5344CB8AC3E}">
        <p14:creationId xmlns:p14="http://schemas.microsoft.com/office/powerpoint/2010/main" val="78180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uverture avec photo_AM">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507201" y="2188869"/>
            <a:ext cx="11178000"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22" name="Titre 1">
            <a:extLst>
              <a:ext uri="{FF2B5EF4-FFF2-40B4-BE49-F238E27FC236}">
                <a16:creationId xmlns:a16="http://schemas.microsoft.com/office/drawing/2014/main" id="{08C5C4EE-51F7-9940-9606-76F8D4D73B88}"/>
              </a:ext>
            </a:extLst>
          </p:cNvPr>
          <p:cNvSpPr>
            <a:spLocks noGrp="1"/>
          </p:cNvSpPr>
          <p:nvPr>
            <p:ph type="ctrTitle" hasCustomPrompt="1"/>
          </p:nvPr>
        </p:nvSpPr>
        <p:spPr>
          <a:xfrm>
            <a:off x="506801" y="2188870"/>
            <a:ext cx="11193074" cy="4157999"/>
          </a:xfrm>
          <a:prstGeom prst="rect">
            <a:avLst/>
          </a:prstGeom>
          <a:no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12" name="Espace réservé de la date 11">
            <a:extLst>
              <a:ext uri="{FF2B5EF4-FFF2-40B4-BE49-F238E27FC236}">
                <a16:creationId xmlns:a16="http://schemas.microsoft.com/office/drawing/2014/main" id="{03F3D622-9637-41B2-A77E-476826BB4A98}"/>
              </a:ext>
            </a:extLst>
          </p:cNvPr>
          <p:cNvSpPr>
            <a:spLocks noGrp="1"/>
          </p:cNvSpPr>
          <p:nvPr>
            <p:ph type="dt" sz="half" idx="19"/>
          </p:nvPr>
        </p:nvSpPr>
        <p:spPr>
          <a:xfrm>
            <a:off x="9899487" y="6372000"/>
            <a:ext cx="1800000" cy="288000"/>
          </a:xfrm>
        </p:spPr>
        <p:txBody>
          <a:bodyPr/>
          <a:lstStyle/>
          <a:p>
            <a:fld id="{7A90C9BA-8212-E643-99E2-71E2B6F6098A}" type="datetime1">
              <a:rPr lang="fr-FR" smtClean="0">
                <a:solidFill>
                  <a:srgbClr val="0C419A"/>
                </a:solidFill>
              </a:rPr>
              <a:pPr/>
              <a:t>20/12/2022</a:t>
            </a:fld>
            <a:endParaRPr lang="fr-FR" dirty="0">
              <a:solidFill>
                <a:srgbClr val="0C419A"/>
              </a:solidFill>
            </a:endParaRPr>
          </a:p>
        </p:txBody>
      </p:sp>
      <p:sp>
        <p:nvSpPr>
          <p:cNvPr id="7" name="Espace réservé du texte 13"/>
          <p:cNvSpPr>
            <a:spLocks noGrp="1"/>
          </p:cNvSpPr>
          <p:nvPr>
            <p:ph type="body" sz="quarter" idx="12" hasCustomPrompt="1"/>
          </p:nvPr>
        </p:nvSpPr>
        <p:spPr>
          <a:xfrm>
            <a:off x="736519" y="5031322"/>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389122" y="5943570"/>
            <a:ext cx="7276241" cy="386895"/>
          </a:xfrm>
          <a:prstGeom prst="rect">
            <a:avLst/>
          </a:prstGeom>
        </p:spPr>
        <p:txBody>
          <a:bodyPr>
            <a:noAutofit/>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303941745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tx1"/>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spTree>
    <p:extLst>
      <p:ext uri="{BB962C8B-B14F-4D97-AF65-F5344CB8AC3E}">
        <p14:creationId xmlns:p14="http://schemas.microsoft.com/office/powerpoint/2010/main" val="780346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_bleu">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tx2"/>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4253698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_vert">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accent1"/>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969664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_violet">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accent2"/>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1605459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_brique">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accent3"/>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391157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12"/>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12"/>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3" name="Google Shape;63;p12"/>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_rose">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accent4"/>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998686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_parme">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accent5"/>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1621136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AM_vertclair">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chemeClr val="accent6"/>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989122"/>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4951833" y="5987313"/>
            <a:ext cx="6748047" cy="329080"/>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 (nom de l’entité émettrice)</a:t>
            </a: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71425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tx1"/>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1131865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_bleu">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tx2"/>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2335030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_vert">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accent1"/>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450313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_violet">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accent2"/>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1608710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_brique">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accent3"/>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2272972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_rose">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accent4"/>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93724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_parme">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accent5"/>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237458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AM_vertclair">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chemeClr val="accent6"/>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4867422" y="5971705"/>
            <a:ext cx="6797939" cy="316555"/>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20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756830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uverture avec photo_Cnam">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507201" y="2188869"/>
            <a:ext cx="11178000"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22" name="Titre 1">
            <a:extLst>
              <a:ext uri="{FF2B5EF4-FFF2-40B4-BE49-F238E27FC236}">
                <a16:creationId xmlns:a16="http://schemas.microsoft.com/office/drawing/2014/main" id="{08C5C4EE-51F7-9940-9606-76F8D4D73B88}"/>
              </a:ext>
            </a:extLst>
          </p:cNvPr>
          <p:cNvSpPr>
            <a:spLocks noGrp="1"/>
          </p:cNvSpPr>
          <p:nvPr>
            <p:ph type="ctrTitle" hasCustomPrompt="1"/>
          </p:nvPr>
        </p:nvSpPr>
        <p:spPr>
          <a:xfrm>
            <a:off x="506801" y="2188870"/>
            <a:ext cx="6840000" cy="4157999"/>
          </a:xfrm>
          <a:prstGeom prst="rect">
            <a:avLst/>
          </a:prstGeom>
          <a:no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12" name="Espace réservé de la date 11">
            <a:extLst>
              <a:ext uri="{FF2B5EF4-FFF2-40B4-BE49-F238E27FC236}">
                <a16:creationId xmlns:a16="http://schemas.microsoft.com/office/drawing/2014/main" id="{03F3D622-9637-41B2-A77E-476826BB4A98}"/>
              </a:ext>
            </a:extLst>
          </p:cNvPr>
          <p:cNvSpPr>
            <a:spLocks noGrp="1"/>
          </p:cNvSpPr>
          <p:nvPr>
            <p:ph type="dt" sz="half" idx="19"/>
          </p:nvPr>
        </p:nvSpPr>
        <p:spPr>
          <a:xfrm>
            <a:off x="9899487" y="6372000"/>
            <a:ext cx="1800000" cy="288000"/>
          </a:xfrm>
        </p:spPr>
        <p:txBody>
          <a:bodyPr/>
          <a:lstStyle/>
          <a:p>
            <a:fld id="{7A90C9BA-8212-E643-99E2-71E2B6F6098A}" type="datetime1">
              <a:rPr lang="fr-FR" smtClean="0">
                <a:solidFill>
                  <a:srgbClr val="0C419A"/>
                </a:solidFill>
              </a:rPr>
              <a:pPr/>
              <a:t>20/12/2022</a:t>
            </a:fld>
            <a:endParaRPr lang="fr-FR" dirty="0">
              <a:solidFill>
                <a:srgbClr val="0C419A"/>
              </a:solidFill>
            </a:endParaRPr>
          </a:p>
        </p:txBody>
      </p:sp>
      <p:sp>
        <p:nvSpPr>
          <p:cNvPr id="7"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5962390" y="5999843"/>
            <a:ext cx="5688904" cy="324263"/>
          </a:xfrm>
          <a:prstGeom prst="rect">
            <a:avLst/>
          </a:prstGeom>
        </p:spPr>
        <p:txBody>
          <a:bodyPr>
            <a:noAutofit/>
          </a:bodyPr>
          <a:lstStyle>
            <a:lvl1pPr algn="r">
              <a:lnSpc>
                <a:spcPct val="100000"/>
              </a:lnSpc>
              <a:spcAft>
                <a:spcPts val="0"/>
              </a:spcAft>
              <a:defRPr sz="2098" b="0" i="0">
                <a:solidFill>
                  <a:schemeClr val="bg1"/>
                </a:solidFill>
              </a:defRPr>
            </a:lvl1pPr>
          </a:lstStyle>
          <a:p>
            <a:pPr lvl="0"/>
            <a:r>
              <a:rPr lang="fr-FR" dirty="0"/>
              <a:t>Cliquez pour ajouter du texte</a:t>
            </a: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218425420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 + Photo_Cnam">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4A942647-1398-2A41-AAA1-AA7C84CCEB7A}"/>
              </a:ext>
            </a:extLst>
          </p:cNvPr>
          <p:cNvSpPr>
            <a:spLocks noGrp="1"/>
          </p:cNvSpPr>
          <p:nvPr>
            <p:ph type="pic" idx="14"/>
          </p:nvPr>
        </p:nvSpPr>
        <p:spPr>
          <a:xfrm>
            <a:off x="6437380" y="2188869"/>
            <a:ext cx="5247825" cy="4158000"/>
          </a:xfrm>
          <a:prstGeom prst="rect">
            <a:avLst/>
          </a:prstGeom>
          <a:solidFill>
            <a:schemeClr val="bg1">
              <a:lumMod val="95000"/>
            </a:schemeClr>
          </a:solidFill>
        </p:spPr>
        <p:txBody>
          <a:bodyPr anchor="ctr"/>
          <a:lstStyle>
            <a:lvl1pPr marL="0" indent="0" algn="ctr">
              <a:buNone/>
              <a:defRPr sz="1699" b="0"/>
            </a:lvl1pPr>
            <a:lvl2pPr marL="544135" indent="0">
              <a:buNone/>
              <a:defRPr sz="3297"/>
            </a:lvl2pPr>
            <a:lvl3pPr marL="1088271" indent="0">
              <a:buNone/>
              <a:defRPr sz="2898"/>
            </a:lvl3pPr>
            <a:lvl4pPr marL="1632406" indent="0">
              <a:buNone/>
              <a:defRPr sz="2398"/>
            </a:lvl4pPr>
            <a:lvl5pPr marL="2176541" indent="0">
              <a:buNone/>
              <a:defRPr sz="2398"/>
            </a:lvl5pPr>
            <a:lvl6pPr marL="2720677" indent="0">
              <a:buNone/>
              <a:defRPr sz="2398"/>
            </a:lvl6pPr>
            <a:lvl7pPr marL="3264812" indent="0">
              <a:buNone/>
              <a:defRPr sz="2398"/>
            </a:lvl7pPr>
            <a:lvl8pPr marL="3808946" indent="0">
              <a:buNone/>
              <a:defRPr sz="2398"/>
            </a:lvl8pPr>
            <a:lvl9pPr marL="4353082" indent="0">
              <a:buNone/>
              <a:defRPr sz="2398"/>
            </a:lvl9pPr>
          </a:lstStyle>
          <a:p>
            <a:r>
              <a:rPr lang="fr-FR" dirty="0"/>
              <a:t>Cliquez sur l'icône pour ajouter une image</a:t>
            </a:r>
          </a:p>
        </p:txBody>
      </p:sp>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5" y="2188870"/>
            <a:ext cx="5930575" cy="4157999"/>
          </a:xfrm>
          <a:prstGeom prst="rect">
            <a:avLst/>
          </a:prstGeom>
          <a:solidFill>
            <a:srgbClr val="0084B2"/>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5" name="Espace réservé de la date 4">
            <a:extLst>
              <a:ext uri="{FF2B5EF4-FFF2-40B4-BE49-F238E27FC236}">
                <a16:creationId xmlns:a16="http://schemas.microsoft.com/office/drawing/2014/main" id="{4B17E3FC-C8AD-432C-B477-A8A2BEAFFBF7}"/>
              </a:ext>
            </a:extLst>
          </p:cNvPr>
          <p:cNvSpPr>
            <a:spLocks noGrp="1"/>
          </p:cNvSpPr>
          <p:nvPr>
            <p:ph type="dt" sz="half" idx="19"/>
          </p:nvPr>
        </p:nvSpPr>
        <p:spPr>
          <a:xfrm>
            <a:off x="9900000" y="6372000"/>
            <a:ext cx="1800000" cy="288000"/>
          </a:xfrm>
        </p:spPr>
        <p:txBody>
          <a:bodyPr/>
          <a:lstStyle/>
          <a:p>
            <a:fld id="{B8C3EE7F-F74B-C644-8F10-503D241C2E0D}" type="datetime1">
              <a:rPr lang="fr-FR" smtClean="0">
                <a:solidFill>
                  <a:srgbClr val="0C419A"/>
                </a:solidFill>
              </a:rPr>
              <a:pPr/>
              <a:t>20/12/2022</a:t>
            </a:fld>
            <a:endParaRPr lang="fr-FR" dirty="0">
              <a:solidFill>
                <a:srgbClr val="0C419A"/>
              </a:solidFill>
            </a:endParaRPr>
          </a:p>
        </p:txBody>
      </p:sp>
      <p:sp>
        <p:nvSpPr>
          <p:cNvPr id="6" name="Espace réservé du texte 13"/>
          <p:cNvSpPr>
            <a:spLocks noGrp="1"/>
          </p:cNvSpPr>
          <p:nvPr>
            <p:ph type="body" sz="quarter" idx="12" hasCustomPrompt="1"/>
          </p:nvPr>
        </p:nvSpPr>
        <p:spPr>
          <a:xfrm>
            <a:off x="701459" y="4834374"/>
            <a:ext cx="5724395" cy="752475"/>
          </a:xfrm>
          <a:prstGeom prst="rect">
            <a:avLst/>
          </a:prstGeom>
        </p:spPr>
        <p:txBody>
          <a:bodyPr>
            <a:no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8" name="Espace réservé du texte 13"/>
          <p:cNvSpPr>
            <a:spLocks noGrp="1"/>
          </p:cNvSpPr>
          <p:nvPr>
            <p:ph type="body" sz="quarter" idx="13" hasCustomPrompt="1"/>
          </p:nvPr>
        </p:nvSpPr>
        <p:spPr>
          <a:xfrm>
            <a:off x="751562" y="6001383"/>
            <a:ext cx="5688904" cy="324263"/>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1898"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3494513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uverture fond couleur_Cnam">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1993A03-7512-D045-9F2A-F91E04EFA964}"/>
              </a:ext>
            </a:extLst>
          </p:cNvPr>
          <p:cNvSpPr>
            <a:spLocks noGrp="1"/>
          </p:cNvSpPr>
          <p:nvPr>
            <p:ph type="ctrTitle" hasCustomPrompt="1"/>
          </p:nvPr>
        </p:nvSpPr>
        <p:spPr>
          <a:xfrm>
            <a:off x="506800" y="2188870"/>
            <a:ext cx="11178400" cy="4157999"/>
          </a:xfrm>
          <a:prstGeom prst="rect">
            <a:avLst/>
          </a:prstGeom>
          <a:solidFill>
            <a:srgbClr val="0084B2"/>
          </a:solidFill>
        </p:spPr>
        <p:txBody>
          <a:bodyPr lIns="300156" tIns="321597" rIns="107199" bIns="55743" anchor="t">
            <a:normAutofit/>
          </a:bodyPr>
          <a:lstStyle>
            <a:lvl1pPr algn="l">
              <a:lnSpc>
                <a:spcPct val="120000"/>
              </a:lnSpc>
              <a:spcAft>
                <a:spcPts val="0"/>
              </a:spcAft>
              <a:defRPr sz="4896"/>
            </a:lvl1pPr>
          </a:lstStyle>
          <a:p>
            <a:r>
              <a:rPr lang="fr-FR" dirty="0"/>
              <a:t>CLIQUEZ POUR AJOUTER UN TITRE</a:t>
            </a:r>
          </a:p>
        </p:txBody>
      </p:sp>
      <p:sp>
        <p:nvSpPr>
          <p:cNvPr id="2" name="Espace réservé de la date 1">
            <a:extLst>
              <a:ext uri="{FF2B5EF4-FFF2-40B4-BE49-F238E27FC236}">
                <a16:creationId xmlns:a16="http://schemas.microsoft.com/office/drawing/2014/main" id="{92507B6F-FE6B-4F61-B061-42BC8C5E7C81}"/>
              </a:ext>
            </a:extLst>
          </p:cNvPr>
          <p:cNvSpPr>
            <a:spLocks noGrp="1"/>
          </p:cNvSpPr>
          <p:nvPr>
            <p:ph type="dt" sz="half" idx="10"/>
          </p:nvPr>
        </p:nvSpPr>
        <p:spPr>
          <a:xfrm>
            <a:off x="9900000" y="6372000"/>
            <a:ext cx="1800000" cy="288000"/>
          </a:xfrm>
        </p:spPr>
        <p:txBody>
          <a:bodyPr/>
          <a:lstStyle/>
          <a:p>
            <a:fld id="{283CFBEF-98C3-6C4D-AECE-A89E43EA2455}" type="datetime1">
              <a:rPr lang="fr-FR" smtClean="0">
                <a:solidFill>
                  <a:srgbClr val="0C419A"/>
                </a:solidFill>
              </a:rPr>
              <a:pPr/>
              <a:t>20/12/2022</a:t>
            </a:fld>
            <a:endParaRPr lang="fr-FR" dirty="0">
              <a:solidFill>
                <a:srgbClr val="0C419A"/>
              </a:solidFill>
            </a:endParaRPr>
          </a:p>
        </p:txBody>
      </p:sp>
      <p:sp>
        <p:nvSpPr>
          <p:cNvPr id="8" name="Espace réservé du texte 13"/>
          <p:cNvSpPr>
            <a:spLocks noGrp="1"/>
          </p:cNvSpPr>
          <p:nvPr>
            <p:ph type="body" sz="quarter" idx="12" hasCustomPrompt="1"/>
          </p:nvPr>
        </p:nvSpPr>
        <p:spPr>
          <a:xfrm>
            <a:off x="701459" y="4834374"/>
            <a:ext cx="10935221" cy="752475"/>
          </a:xfrm>
          <a:prstGeom prst="rect">
            <a:avLst/>
          </a:prstGeom>
        </p:spPr>
        <p:txBody>
          <a:bodyPr>
            <a:normAutofit/>
          </a:bodyPr>
          <a:lstStyle>
            <a:lvl1pPr>
              <a:lnSpc>
                <a:spcPct val="100000"/>
              </a:lnSpc>
              <a:spcAft>
                <a:spcPts val="0"/>
              </a:spcAft>
              <a:defRPr sz="2598">
                <a:solidFill>
                  <a:schemeClr val="bg1"/>
                </a:solidFill>
              </a:defRPr>
            </a:lvl1pPr>
          </a:lstStyle>
          <a:p>
            <a:pPr lvl="0"/>
            <a:r>
              <a:rPr lang="fr-FR" dirty="0"/>
              <a:t>CLIQUEZ POUR AJOUTER UN SOUS-TITRE</a:t>
            </a:r>
          </a:p>
        </p:txBody>
      </p:sp>
      <p:sp>
        <p:nvSpPr>
          <p:cNvPr id="9" name="Espace réservé du texte 13"/>
          <p:cNvSpPr>
            <a:spLocks noGrp="1"/>
          </p:cNvSpPr>
          <p:nvPr>
            <p:ph type="body" sz="quarter" idx="13" hasCustomPrompt="1"/>
          </p:nvPr>
        </p:nvSpPr>
        <p:spPr>
          <a:xfrm>
            <a:off x="5962390" y="6013910"/>
            <a:ext cx="5688904" cy="324263"/>
          </a:xfrm>
          <a:prstGeom prst="rect">
            <a:avLst/>
          </a:prstGeom>
        </p:spPr>
        <p:txBody>
          <a:bodyPr/>
          <a:lstStyle>
            <a:lvl1pPr marL="0" marR="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sz="1898" b="0" i="0">
                <a:solidFill>
                  <a:schemeClr val="bg1"/>
                </a:solidFill>
              </a:defRPr>
            </a:lvl1pPr>
          </a:lstStyle>
          <a:p>
            <a:pPr marL="0" marR="0" lvl="0" indent="0" algn="r" defTabSz="1088271" rtl="0" eaLnBrk="1" fontAlgn="auto" latinLnBrk="0" hangingPunct="1">
              <a:lnSpc>
                <a:spcPct val="100000"/>
              </a:lnSpc>
              <a:spcBef>
                <a:spcPts val="0"/>
              </a:spcBef>
              <a:spcAft>
                <a:spcPts val="0"/>
              </a:spcAft>
              <a:buClr>
                <a:schemeClr val="tx2"/>
              </a:buClr>
              <a:buSzTx/>
              <a:buFont typeface="Symbol" panose="05050102010706020507" pitchFamily="18" charset="2"/>
              <a:buNone/>
              <a:tabLst/>
              <a:defRPr/>
            </a:pPr>
            <a:r>
              <a:rPr lang="fr-FR" dirty="0"/>
              <a:t>Cliquez pour ajouter du texte (nom de l’entité émettrice)</a:t>
            </a:r>
          </a:p>
          <a:p>
            <a:pPr lvl="0"/>
            <a:endParaRPr lang="fr-FR" dirty="0"/>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526" y="93151"/>
            <a:ext cx="6194898" cy="2015097"/>
          </a:xfrm>
          <a:prstGeom prst="rect">
            <a:avLst/>
          </a:prstGeom>
        </p:spPr>
      </p:pic>
    </p:spTree>
    <p:extLst>
      <p:ext uri="{BB962C8B-B14F-4D97-AF65-F5344CB8AC3E}">
        <p14:creationId xmlns:p14="http://schemas.microsoft.com/office/powerpoint/2010/main" val="4170022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82904"/>
            <a:ext cx="11186809" cy="5406943"/>
          </a:xfrm>
          <a:prstGeom prst="rect">
            <a:avLst/>
          </a:prstGeom>
          <a:solidFill>
            <a:schemeClr val="tx1"/>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68706"/>
            <a:ext cx="1080000" cy="552732"/>
          </a:xfrm>
          <a:prstGeom prst="rect">
            <a:avLst/>
          </a:prstGeom>
        </p:spPr>
        <p:txBody>
          <a:bodyPr anchor="t">
            <a:noAutofit/>
          </a:bodyPr>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76894"/>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58731"/>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76894"/>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1482621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mmaire_bleu">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96972"/>
            <a:ext cx="11186809" cy="5406943"/>
          </a:xfrm>
          <a:prstGeom prst="rect">
            <a:avLst/>
          </a:prstGeom>
          <a:solidFill>
            <a:srgbClr val="0084B2"/>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246213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mmaire_vert">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96972"/>
            <a:ext cx="11186809" cy="5406943"/>
          </a:xfrm>
          <a:prstGeom prst="rect">
            <a:avLst/>
          </a:prstGeom>
          <a:solidFill>
            <a:srgbClr val="008972"/>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1223179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mmaire_violet">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96972"/>
            <a:ext cx="11186809" cy="5406943"/>
          </a:xfrm>
          <a:prstGeom prst="rect">
            <a:avLst/>
          </a:prstGeom>
          <a:solidFill>
            <a:schemeClr val="accent2"/>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1993309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mmaire_brique">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96972"/>
            <a:ext cx="11186809" cy="5406943"/>
          </a:xfrm>
          <a:prstGeom prst="rect">
            <a:avLst/>
          </a:prstGeom>
          <a:solidFill>
            <a:srgbClr val="E04F39"/>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4190486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mmaire_rose">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96972"/>
            <a:ext cx="11186809" cy="5406943"/>
          </a:xfrm>
          <a:prstGeom prst="rect">
            <a:avLst/>
          </a:prstGeom>
          <a:solidFill>
            <a:srgbClr val="E11A81"/>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0523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72"/>
        <p:cNvGrpSpPr/>
        <p:nvPr/>
      </p:nvGrpSpPr>
      <p:grpSpPr>
        <a:xfrm>
          <a:off x="0" y="0"/>
          <a:ext cx="0" cy="0"/>
          <a:chOff x="0" y="0"/>
          <a:chExt cx="0" cy="0"/>
        </a:xfrm>
      </p:grpSpPr>
      <p:sp>
        <p:nvSpPr>
          <p:cNvPr id="73" name="Google Shape;73;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ommaire_parme">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96972"/>
            <a:ext cx="11186809" cy="5406943"/>
          </a:xfrm>
          <a:prstGeom prst="rect">
            <a:avLst/>
          </a:prstGeom>
          <a:solidFill>
            <a:schemeClr val="accent5"/>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2894548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mmaire_vertclair">
    <p:spTree>
      <p:nvGrpSpPr>
        <p:cNvPr id="1" name=""/>
        <p:cNvGrpSpPr/>
        <p:nvPr/>
      </p:nvGrpSpPr>
      <p:grpSpPr>
        <a:xfrm>
          <a:off x="0" y="0"/>
          <a:ext cx="0" cy="0"/>
          <a:chOff x="0" y="0"/>
          <a:chExt cx="0" cy="0"/>
        </a:xfrm>
      </p:grpSpPr>
      <p:sp>
        <p:nvSpPr>
          <p:cNvPr id="27" name="Titre 1">
            <a:extLst>
              <a:ext uri="{FF2B5EF4-FFF2-40B4-BE49-F238E27FC236}">
                <a16:creationId xmlns:a16="http://schemas.microsoft.com/office/drawing/2014/main" id="{6B3716BC-8FD3-496D-ACC7-678BE5DE6EEE}"/>
              </a:ext>
            </a:extLst>
          </p:cNvPr>
          <p:cNvSpPr>
            <a:spLocks noGrp="1"/>
          </p:cNvSpPr>
          <p:nvPr>
            <p:ph type="title" hasCustomPrompt="1"/>
          </p:nvPr>
        </p:nvSpPr>
        <p:spPr>
          <a:xfrm>
            <a:off x="502599" y="496972"/>
            <a:ext cx="11186809" cy="5406943"/>
          </a:xfrm>
          <a:prstGeom prst="rect">
            <a:avLst/>
          </a:prstGeom>
          <a:solidFill>
            <a:schemeClr val="accent6"/>
          </a:solidFill>
        </p:spPr>
        <p:txBody>
          <a:bodyPr lIns="471676" tIns="214398">
            <a:normAutofit/>
          </a:bodyPr>
          <a:lstStyle>
            <a:lvl1pPr algn="l">
              <a:defRPr sz="2998"/>
            </a:lvl1pPr>
          </a:lstStyle>
          <a:p>
            <a:r>
              <a:rPr lang="fr-FR" dirty="0"/>
              <a:t>SOMMAIRE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3198747"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3195323"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4" name="Espace réservé du texte 2">
            <a:extLst>
              <a:ext uri="{FF2B5EF4-FFF2-40B4-BE49-F238E27FC236}">
                <a16:creationId xmlns:a16="http://schemas.microsoft.com/office/drawing/2014/main" id="{32F40D82-1D3E-C543-A9C8-76923BEA9D35}"/>
              </a:ext>
            </a:extLst>
          </p:cNvPr>
          <p:cNvSpPr>
            <a:spLocks noGrp="1"/>
          </p:cNvSpPr>
          <p:nvPr>
            <p:ph type="body" idx="13" hasCustomPrompt="1"/>
          </p:nvPr>
        </p:nvSpPr>
        <p:spPr>
          <a:xfrm>
            <a:off x="3198747"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5" name="Espace réservé du texte 4">
            <a:extLst>
              <a:ext uri="{FF2B5EF4-FFF2-40B4-BE49-F238E27FC236}">
                <a16:creationId xmlns:a16="http://schemas.microsoft.com/office/drawing/2014/main" id="{86A352DF-AB9E-9B4F-AED0-504809360DD9}"/>
              </a:ext>
            </a:extLst>
          </p:cNvPr>
          <p:cNvSpPr>
            <a:spLocks noGrp="1"/>
          </p:cNvSpPr>
          <p:nvPr>
            <p:ph type="body" sz="quarter" idx="14" hasCustomPrompt="1"/>
          </p:nvPr>
        </p:nvSpPr>
        <p:spPr>
          <a:xfrm>
            <a:off x="3195323"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17" name="Espace réservé du texte 2">
            <a:extLst>
              <a:ext uri="{FF2B5EF4-FFF2-40B4-BE49-F238E27FC236}">
                <a16:creationId xmlns:a16="http://schemas.microsoft.com/office/drawing/2014/main" id="{9F35C531-5E0C-2348-94D4-E0DD456C2743}"/>
              </a:ext>
            </a:extLst>
          </p:cNvPr>
          <p:cNvSpPr>
            <a:spLocks noGrp="1"/>
          </p:cNvSpPr>
          <p:nvPr>
            <p:ph type="body" idx="15" hasCustomPrompt="1"/>
          </p:nvPr>
        </p:nvSpPr>
        <p:spPr>
          <a:xfrm>
            <a:off x="3198747"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18" name="Espace réservé du texte 4">
            <a:extLst>
              <a:ext uri="{FF2B5EF4-FFF2-40B4-BE49-F238E27FC236}">
                <a16:creationId xmlns:a16="http://schemas.microsoft.com/office/drawing/2014/main" id="{115F9863-8A3D-CA4E-B187-7654539E5CA0}"/>
              </a:ext>
            </a:extLst>
          </p:cNvPr>
          <p:cNvSpPr>
            <a:spLocks noGrp="1"/>
          </p:cNvSpPr>
          <p:nvPr>
            <p:ph type="body" sz="quarter" idx="16" hasCustomPrompt="1"/>
          </p:nvPr>
        </p:nvSpPr>
        <p:spPr>
          <a:xfrm>
            <a:off x="3195323"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20" name="Espace réservé du texte 2">
            <a:extLst>
              <a:ext uri="{FF2B5EF4-FFF2-40B4-BE49-F238E27FC236}">
                <a16:creationId xmlns:a16="http://schemas.microsoft.com/office/drawing/2014/main" id="{023166E1-6828-4A45-B43D-B0C2EE9820E9}"/>
              </a:ext>
            </a:extLst>
          </p:cNvPr>
          <p:cNvSpPr>
            <a:spLocks noGrp="1"/>
          </p:cNvSpPr>
          <p:nvPr>
            <p:ph type="body" idx="17" hasCustomPrompt="1"/>
          </p:nvPr>
        </p:nvSpPr>
        <p:spPr>
          <a:xfrm>
            <a:off x="3198747" y="4315607"/>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21" name="Espace réservé du texte 4">
            <a:extLst>
              <a:ext uri="{FF2B5EF4-FFF2-40B4-BE49-F238E27FC236}">
                <a16:creationId xmlns:a16="http://schemas.microsoft.com/office/drawing/2014/main" id="{507F5AEF-E57D-BC4A-AC62-A4381DC446A5}"/>
              </a:ext>
            </a:extLst>
          </p:cNvPr>
          <p:cNvSpPr>
            <a:spLocks noGrp="1"/>
          </p:cNvSpPr>
          <p:nvPr>
            <p:ph type="body" sz="quarter" idx="18" hasCustomPrompt="1"/>
          </p:nvPr>
        </p:nvSpPr>
        <p:spPr>
          <a:xfrm>
            <a:off x="3195323" y="486969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39" name="Espace réservé du texte 2">
            <a:extLst>
              <a:ext uri="{FF2B5EF4-FFF2-40B4-BE49-F238E27FC236}">
                <a16:creationId xmlns:a16="http://schemas.microsoft.com/office/drawing/2014/main" id="{961AF32D-B3C4-B445-80F7-88D960D0C1D1}"/>
              </a:ext>
            </a:extLst>
          </p:cNvPr>
          <p:cNvSpPr>
            <a:spLocks noGrp="1"/>
          </p:cNvSpPr>
          <p:nvPr>
            <p:ph type="body" idx="19" hasCustomPrompt="1"/>
          </p:nvPr>
        </p:nvSpPr>
        <p:spPr>
          <a:xfrm>
            <a:off x="7554360" y="1254638"/>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0" name="Espace réservé du texte 4">
            <a:extLst>
              <a:ext uri="{FF2B5EF4-FFF2-40B4-BE49-F238E27FC236}">
                <a16:creationId xmlns:a16="http://schemas.microsoft.com/office/drawing/2014/main" id="{E72F3648-22FD-2C45-9AA6-7AC920990BE6}"/>
              </a:ext>
            </a:extLst>
          </p:cNvPr>
          <p:cNvSpPr>
            <a:spLocks noGrp="1"/>
          </p:cNvSpPr>
          <p:nvPr>
            <p:ph type="body" sz="quarter" idx="20" hasCustomPrompt="1"/>
          </p:nvPr>
        </p:nvSpPr>
        <p:spPr>
          <a:xfrm>
            <a:off x="7550936" y="1808728"/>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2" name="Espace réservé du texte 2">
            <a:extLst>
              <a:ext uri="{FF2B5EF4-FFF2-40B4-BE49-F238E27FC236}">
                <a16:creationId xmlns:a16="http://schemas.microsoft.com/office/drawing/2014/main" id="{35295063-CF4F-3C4D-B623-028D3714E8AF}"/>
              </a:ext>
            </a:extLst>
          </p:cNvPr>
          <p:cNvSpPr>
            <a:spLocks noGrp="1"/>
          </p:cNvSpPr>
          <p:nvPr>
            <p:ph type="body" idx="21" hasCustomPrompt="1"/>
          </p:nvPr>
        </p:nvSpPr>
        <p:spPr>
          <a:xfrm>
            <a:off x="7554360" y="2272799"/>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3" name="Espace réservé du texte 4">
            <a:extLst>
              <a:ext uri="{FF2B5EF4-FFF2-40B4-BE49-F238E27FC236}">
                <a16:creationId xmlns:a16="http://schemas.microsoft.com/office/drawing/2014/main" id="{DC69E802-F70E-CD47-80B7-94A25976D0D6}"/>
              </a:ext>
            </a:extLst>
          </p:cNvPr>
          <p:cNvSpPr>
            <a:spLocks noGrp="1"/>
          </p:cNvSpPr>
          <p:nvPr>
            <p:ph type="body" sz="quarter" idx="22" hasCustomPrompt="1"/>
          </p:nvPr>
        </p:nvSpPr>
        <p:spPr>
          <a:xfrm>
            <a:off x="7550936" y="2826890"/>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45" name="Espace réservé du texte 2">
            <a:extLst>
              <a:ext uri="{FF2B5EF4-FFF2-40B4-BE49-F238E27FC236}">
                <a16:creationId xmlns:a16="http://schemas.microsoft.com/office/drawing/2014/main" id="{63405BB2-EA8B-DF4F-B40D-37B864F7C344}"/>
              </a:ext>
            </a:extLst>
          </p:cNvPr>
          <p:cNvSpPr>
            <a:spLocks noGrp="1"/>
          </p:cNvSpPr>
          <p:nvPr>
            <p:ph type="body" idx="23" hasCustomPrompt="1"/>
          </p:nvPr>
        </p:nvSpPr>
        <p:spPr>
          <a:xfrm>
            <a:off x="7554360" y="3290962"/>
            <a:ext cx="1080000" cy="552732"/>
          </a:xfrm>
          <a:prstGeom prst="rect">
            <a:avLst/>
          </a:prstGeom>
        </p:spPr>
        <p:txBody>
          <a:bodyPr anchor="t"/>
          <a:lstStyle>
            <a:lvl1pPr marL="0" indent="0">
              <a:buNone/>
              <a:defRPr sz="4297"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46" name="Espace réservé du texte 4">
            <a:extLst>
              <a:ext uri="{FF2B5EF4-FFF2-40B4-BE49-F238E27FC236}">
                <a16:creationId xmlns:a16="http://schemas.microsoft.com/office/drawing/2014/main" id="{C96A372E-23AB-1645-B4A8-AAF1D6AE633B}"/>
              </a:ext>
            </a:extLst>
          </p:cNvPr>
          <p:cNvSpPr>
            <a:spLocks noGrp="1"/>
          </p:cNvSpPr>
          <p:nvPr>
            <p:ph type="body" sz="quarter" idx="24" hasCustomPrompt="1"/>
          </p:nvPr>
        </p:nvSpPr>
        <p:spPr>
          <a:xfrm>
            <a:off x="7550936" y="3845052"/>
            <a:ext cx="3600000" cy="360000"/>
          </a:xfrm>
          <a:prstGeom prst="rect">
            <a:avLst/>
          </a:prstGeom>
        </p:spPr>
        <p:txBody>
          <a:bodyPr anchor="t"/>
          <a:lstStyle>
            <a:lvl1pPr marL="0" indent="0">
              <a:spcAft>
                <a:spcPts val="0"/>
              </a:spcAft>
              <a:buNone/>
              <a:defRPr sz="1898"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a:t>
            </a:r>
          </a:p>
        </p:txBody>
      </p:sp>
      <p:sp>
        <p:nvSpPr>
          <p:cNvPr id="7" name="Espace réservé du numéro de diapositive 6">
            <a:extLst>
              <a:ext uri="{FF2B5EF4-FFF2-40B4-BE49-F238E27FC236}">
                <a16:creationId xmlns:a16="http://schemas.microsoft.com/office/drawing/2014/main" id="{E04447C2-B2BB-094A-A2D2-3EFA71DA32C1}"/>
              </a:ext>
            </a:extLst>
          </p:cNvPr>
          <p:cNvSpPr>
            <a:spLocks noGrp="1"/>
          </p:cNvSpPr>
          <p:nvPr>
            <p:ph type="sldNum" sz="quarter" idx="28"/>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31" name="Espace réservé du texte 6">
            <a:extLst>
              <a:ext uri="{FF2B5EF4-FFF2-40B4-BE49-F238E27FC236}">
                <a16:creationId xmlns:a16="http://schemas.microsoft.com/office/drawing/2014/main" id="{A1BD8D2E-882B-4115-BB0A-4A38D47DF6BA}"/>
              </a:ext>
            </a:extLst>
          </p:cNvPr>
          <p:cNvSpPr>
            <a:spLocks noGrp="1"/>
          </p:cNvSpPr>
          <p:nvPr>
            <p:ph type="body" sz="quarter" idx="27" hasCustomPrompt="1"/>
          </p:nvPr>
        </p:nvSpPr>
        <p:spPr>
          <a:xfrm>
            <a:off x="3150567"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5" name="Espace réservé du texte 6">
            <a:extLst>
              <a:ext uri="{FF2B5EF4-FFF2-40B4-BE49-F238E27FC236}">
                <a16:creationId xmlns:a16="http://schemas.microsoft.com/office/drawing/2014/main" id="{084485DE-C49B-4B00-B58D-6170FBE477FD}"/>
              </a:ext>
            </a:extLst>
          </p:cNvPr>
          <p:cNvSpPr>
            <a:spLocks noGrp="1"/>
          </p:cNvSpPr>
          <p:nvPr>
            <p:ph type="body" sz="quarter" idx="29" hasCustomPrompt="1"/>
          </p:nvPr>
        </p:nvSpPr>
        <p:spPr>
          <a:xfrm>
            <a:off x="3150567"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6" name="Espace réservé du texte 6">
            <a:extLst>
              <a:ext uri="{FF2B5EF4-FFF2-40B4-BE49-F238E27FC236}">
                <a16:creationId xmlns:a16="http://schemas.microsoft.com/office/drawing/2014/main" id="{8FAC638C-D037-47B5-A2D3-B689A0E75317}"/>
              </a:ext>
            </a:extLst>
          </p:cNvPr>
          <p:cNvSpPr>
            <a:spLocks noGrp="1"/>
          </p:cNvSpPr>
          <p:nvPr>
            <p:ph type="body" sz="quarter" idx="30" hasCustomPrompt="1"/>
          </p:nvPr>
        </p:nvSpPr>
        <p:spPr>
          <a:xfrm>
            <a:off x="3150567"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37" name="Espace réservé du texte 6">
            <a:extLst>
              <a:ext uri="{FF2B5EF4-FFF2-40B4-BE49-F238E27FC236}">
                <a16:creationId xmlns:a16="http://schemas.microsoft.com/office/drawing/2014/main" id="{BCBB00D8-F4CA-4503-AFB4-6935E50F1A30}"/>
              </a:ext>
            </a:extLst>
          </p:cNvPr>
          <p:cNvSpPr>
            <a:spLocks noGrp="1"/>
          </p:cNvSpPr>
          <p:nvPr>
            <p:ph type="body" sz="quarter" idx="31" hasCustomPrompt="1"/>
          </p:nvPr>
        </p:nvSpPr>
        <p:spPr>
          <a:xfrm>
            <a:off x="3150567" y="4581755"/>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2" name="Espace réservé du texte 6">
            <a:extLst>
              <a:ext uri="{FF2B5EF4-FFF2-40B4-BE49-F238E27FC236}">
                <a16:creationId xmlns:a16="http://schemas.microsoft.com/office/drawing/2014/main" id="{466F3304-30B1-4357-B802-6A687D0B9E64}"/>
              </a:ext>
            </a:extLst>
          </p:cNvPr>
          <p:cNvSpPr>
            <a:spLocks noGrp="1"/>
          </p:cNvSpPr>
          <p:nvPr>
            <p:ph type="body" sz="quarter" idx="32" hasCustomPrompt="1"/>
          </p:nvPr>
        </p:nvSpPr>
        <p:spPr>
          <a:xfrm>
            <a:off x="7512503" y="1521863"/>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3" name="Espace réservé du texte 6">
            <a:extLst>
              <a:ext uri="{FF2B5EF4-FFF2-40B4-BE49-F238E27FC236}">
                <a16:creationId xmlns:a16="http://schemas.microsoft.com/office/drawing/2014/main" id="{6A33E5C5-DEB2-4E8A-8A19-D6622B086DAE}"/>
              </a:ext>
            </a:extLst>
          </p:cNvPr>
          <p:cNvSpPr>
            <a:spLocks noGrp="1"/>
          </p:cNvSpPr>
          <p:nvPr>
            <p:ph type="body" sz="quarter" idx="33" hasCustomPrompt="1"/>
          </p:nvPr>
        </p:nvSpPr>
        <p:spPr>
          <a:xfrm>
            <a:off x="7512503" y="2538947"/>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54" name="Espace réservé du texte 6">
            <a:extLst>
              <a:ext uri="{FF2B5EF4-FFF2-40B4-BE49-F238E27FC236}">
                <a16:creationId xmlns:a16="http://schemas.microsoft.com/office/drawing/2014/main" id="{F21ADA1C-A3AB-4AC8-A63A-C3E2AE470954}"/>
              </a:ext>
            </a:extLst>
          </p:cNvPr>
          <p:cNvSpPr>
            <a:spLocks noGrp="1"/>
          </p:cNvSpPr>
          <p:nvPr>
            <p:ph type="body" sz="quarter" idx="34" hasCustomPrompt="1"/>
          </p:nvPr>
        </p:nvSpPr>
        <p:spPr>
          <a:xfrm>
            <a:off x="7512503" y="3557108"/>
            <a:ext cx="21600" cy="6372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2644416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uverture de chapitr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tx1"/>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
        <p:nvSpPr>
          <p:cNvPr id="8"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a:xfrm>
            <a:off x="395470" y="6229647"/>
            <a:ext cx="720000" cy="288000"/>
          </a:xfrm>
        </p:spPr>
        <p:txBody>
          <a:bodyPr/>
          <a:lstStyle/>
          <a:p>
            <a:fld id="{975A587B-5814-4D9B-9598-FE9CB954CB01}" type="slidenum">
              <a:rPr lang="fr-FR" smtClean="0">
                <a:solidFill>
                  <a:srgbClr val="0C419A"/>
                </a:solidFill>
              </a:rPr>
              <a:pPr/>
              <a:t>‹N°›</a:t>
            </a:fld>
            <a:endParaRPr lang="fr-FR" dirty="0">
              <a:solidFill>
                <a:srgbClr val="0C419A"/>
              </a:solidFill>
            </a:endParaRPr>
          </a:p>
        </p:txBody>
      </p:sp>
    </p:spTree>
    <p:extLst>
      <p:ext uri="{BB962C8B-B14F-4D97-AF65-F5344CB8AC3E}">
        <p14:creationId xmlns:p14="http://schemas.microsoft.com/office/powerpoint/2010/main" val="2153773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uverture de chapitre_bleu">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0084B2"/>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0290490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uverture de chapitre_ver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58703"/>
            <a:ext cx="11185200" cy="5407113"/>
          </a:xfrm>
          <a:prstGeom prst="rect">
            <a:avLst/>
          </a:prstGeom>
          <a:solidFill>
            <a:srgbClr val="008972"/>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2337819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verture de chapitre_viole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522203"/>
            <a:ext cx="11185200" cy="5407113"/>
          </a:xfrm>
          <a:prstGeom prst="rect">
            <a:avLst/>
          </a:prstGeom>
          <a:solidFill>
            <a:schemeClr val="accent2"/>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4184256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verture de chapitre_briqu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E04F39"/>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1512358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verture de chapitre_ros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E11A81"/>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40075971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uverture de chapitre_parm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accent5"/>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9373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verture de chapitre_vertclair">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522203"/>
            <a:ext cx="11185200" cy="5407113"/>
          </a:xfrm>
          <a:prstGeom prst="rect">
            <a:avLst/>
          </a:prstGeom>
          <a:solidFill>
            <a:schemeClr val="accent6"/>
          </a:solidFill>
        </p:spPr>
        <p:txBody>
          <a:bodyPr/>
          <a:lstStyle>
            <a:lvl1pPr marL="0" indent="0">
              <a:buNone/>
              <a:defRPr/>
            </a:lvl1pPr>
          </a:lstStyle>
          <a:p>
            <a:pPr lvl="0"/>
            <a:r>
              <a:rPr lang="fr-FR" dirty="0"/>
              <a:t> </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1538560" y="1700174"/>
            <a:ext cx="2880000" cy="1299879"/>
          </a:xfrm>
          <a:prstGeom prst="rect">
            <a:avLst/>
          </a:prstGeom>
        </p:spPr>
        <p:txBody>
          <a:bodyPr anchor="t"/>
          <a:lstStyle>
            <a:lvl1pPr marL="0" indent="0">
              <a:buNone/>
              <a:defRPr sz="10492" b="1">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NN.</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1"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DU CHAPITRE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a:off x="1347962" y="2283862"/>
            <a:ext cx="28800" cy="2422800"/>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146612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15"/>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uverture de sous-parti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tx1"/>
          </a:solidFill>
        </p:spPr>
        <p:txBody>
          <a:bodyPr/>
          <a:lstStyle>
            <a:lvl1pPr marL="0" indent="0">
              <a:buNone/>
              <a:defRPr/>
            </a:lvl1pPr>
          </a:lstStyle>
          <a:p>
            <a:pPr lvl="0"/>
            <a:r>
              <a:rPr lang="fr-FR" dirty="0"/>
              <a:t> </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indent="0">
              <a:lnSpc>
                <a:spcPct val="120000"/>
              </a:lnSpc>
              <a:buNone/>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lvl="0"/>
            <a:r>
              <a:rPr lang="fr-FR" dirty="0"/>
              <a:t>TITRE DE LA SOUS-PARTIE SUR PLUSIEURS LIGNES</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14"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2314560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uverture de sous-partie_bleu">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tx2"/>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marR="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marL="0" marR="0" lvl="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a:pPr>
            <a:r>
              <a:rPr lang="fr-FR" dirty="0"/>
              <a:t>TITRE DE LA SOUS-PARTIE SUR PLUSIEURS LIGNES</a:t>
            </a:r>
          </a:p>
          <a:p>
            <a:pPr lvl="0"/>
            <a:endParaRPr lang="fr-FR" dirty="0"/>
          </a:p>
        </p:txBody>
      </p:sp>
      <p:sp>
        <p:nvSpPr>
          <p:cNvPr id="9"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341044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uverture de sous-partie_ver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58703"/>
            <a:ext cx="11185200" cy="5407113"/>
          </a:xfrm>
          <a:prstGeom prst="rect">
            <a:avLst/>
          </a:prstGeom>
          <a:solidFill>
            <a:srgbClr val="008972"/>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marR="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marL="0" marR="0" lvl="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a:pPr>
            <a:r>
              <a:rPr lang="fr-FR" dirty="0"/>
              <a:t>TITRE DE LA SOUS-PARTIE SUR PLUSIEURS LIGNES</a:t>
            </a:r>
          </a:p>
          <a:p>
            <a:pPr lvl="0"/>
            <a:endParaRPr lang="fr-FR" dirty="0"/>
          </a:p>
        </p:txBody>
      </p:sp>
      <p:sp>
        <p:nvSpPr>
          <p:cNvPr id="9"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2558491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uverture de sous-partie_violet">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accent2"/>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marR="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marL="0" marR="0" lvl="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a:pPr>
            <a:r>
              <a:rPr lang="fr-FR" dirty="0"/>
              <a:t>TITRE DE LA SOUS-PARTIE SUR PLUSIEURS LIGNES</a:t>
            </a:r>
          </a:p>
          <a:p>
            <a:pPr lvl="0"/>
            <a:endParaRPr lang="fr-FR" dirty="0"/>
          </a:p>
        </p:txBody>
      </p:sp>
      <p:sp>
        <p:nvSpPr>
          <p:cNvPr id="9"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62078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uverture de sous-partie_briqu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E04F39"/>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marR="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marL="0" marR="0" lvl="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a:pPr>
            <a:r>
              <a:rPr lang="fr-FR" dirty="0"/>
              <a:t>TITRE DE LA SOUS-PARTIE SUR PLUSIEURS LIGNES</a:t>
            </a:r>
          </a:p>
          <a:p>
            <a:pPr lvl="0"/>
            <a:endParaRPr lang="fr-FR" dirty="0"/>
          </a:p>
        </p:txBody>
      </p:sp>
      <p:sp>
        <p:nvSpPr>
          <p:cNvPr id="9"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849286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uverture de sous-partie_ros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rgbClr val="E11A81"/>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marR="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marL="0" marR="0" lvl="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a:pPr>
            <a:r>
              <a:rPr lang="fr-FR" dirty="0"/>
              <a:t>TITRE DE LA SOUS-PARTIE SUR PLUSIEURS LIGNES</a:t>
            </a:r>
          </a:p>
          <a:p>
            <a:pPr lvl="0"/>
            <a:endParaRPr lang="fr-FR" dirty="0"/>
          </a:p>
        </p:txBody>
      </p:sp>
      <p:sp>
        <p:nvSpPr>
          <p:cNvPr id="9"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564042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uverture de sous-partie_parme">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accent5"/>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marR="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marL="0" marR="0" lvl="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a:pPr>
            <a:r>
              <a:rPr lang="fr-FR" dirty="0"/>
              <a:t>TITRE DE LA SOUS-PARTIE SUR PLUSIEURS LIGNES</a:t>
            </a:r>
          </a:p>
          <a:p>
            <a:pPr lvl="0"/>
            <a:endParaRPr lang="fr-FR" dirty="0"/>
          </a:p>
        </p:txBody>
      </p:sp>
      <p:sp>
        <p:nvSpPr>
          <p:cNvPr id="9"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937930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uverture de sous-partie_vertclair">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F5338D63-7F58-4C41-967C-A9B0AAD4A3EC}"/>
              </a:ext>
            </a:extLst>
          </p:cNvPr>
          <p:cNvSpPr>
            <a:spLocks noGrp="1"/>
          </p:cNvSpPr>
          <p:nvPr>
            <p:ph type="body" sz="quarter" idx="27" hasCustomPrompt="1"/>
          </p:nvPr>
        </p:nvSpPr>
        <p:spPr>
          <a:xfrm>
            <a:off x="504000" y="496802"/>
            <a:ext cx="11185200" cy="5407113"/>
          </a:xfrm>
          <a:prstGeom prst="rect">
            <a:avLst/>
          </a:prstGeom>
          <a:solidFill>
            <a:schemeClr val="accent6"/>
          </a:solidFill>
        </p:spPr>
        <p:txBody>
          <a:bodyPr/>
          <a:lstStyle>
            <a:lvl1pPr marL="0" indent="0">
              <a:buNone/>
              <a:defRPr/>
            </a:lvl1pPr>
          </a:lstStyle>
          <a:p>
            <a:pPr lvl="0"/>
            <a:r>
              <a:rPr lang="fr-FR" dirty="0"/>
              <a:t> </a:t>
            </a:r>
          </a:p>
        </p:txBody>
      </p:sp>
      <p:sp>
        <p:nvSpPr>
          <p:cNvPr id="50" name="Espace réservé du numéro de diapositive 49">
            <a:extLst>
              <a:ext uri="{FF2B5EF4-FFF2-40B4-BE49-F238E27FC236}">
                <a16:creationId xmlns:a16="http://schemas.microsoft.com/office/drawing/2014/main" id="{28BD423F-B223-3849-B9E3-A73BC0148457}"/>
              </a:ext>
            </a:extLst>
          </p:cNvPr>
          <p:cNvSpPr>
            <a:spLocks noGrp="1"/>
          </p:cNvSpPr>
          <p:nvPr>
            <p:ph type="sldNum" sz="quarter" idx="2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8"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1538559" y="3000049"/>
            <a:ext cx="7560000" cy="1692000"/>
          </a:xfrm>
          <a:prstGeom prst="rect">
            <a:avLst/>
          </a:prstGeom>
        </p:spPr>
        <p:txBody>
          <a:bodyPr anchor="t"/>
          <a:lstStyle>
            <a:lvl1pPr marL="0" marR="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sz="4496" b="0" cap="all" baseline="0">
                <a:solidFill>
                  <a:schemeClr val="bg1"/>
                </a:solidFill>
              </a:defRPr>
            </a:lvl1pPr>
            <a:lvl2pPr marL="544135" indent="0">
              <a:buNone/>
              <a:defRPr sz="2398" b="1"/>
            </a:lvl2pPr>
            <a:lvl3pPr marL="1088271" indent="0">
              <a:buNone/>
              <a:defRPr sz="2098" b="1"/>
            </a:lvl3pPr>
            <a:lvl4pPr marL="1632406" indent="0">
              <a:buNone/>
              <a:defRPr sz="1898" b="1"/>
            </a:lvl4pPr>
            <a:lvl5pPr marL="2176541" indent="0">
              <a:buNone/>
              <a:defRPr sz="1898" b="1"/>
            </a:lvl5pPr>
            <a:lvl6pPr marL="2720677" indent="0">
              <a:buNone/>
              <a:defRPr sz="1898" b="1"/>
            </a:lvl6pPr>
            <a:lvl7pPr marL="3264812" indent="0">
              <a:buNone/>
              <a:defRPr sz="1898" b="1"/>
            </a:lvl7pPr>
            <a:lvl8pPr marL="3808946" indent="0">
              <a:buNone/>
              <a:defRPr sz="1898" b="1"/>
            </a:lvl8pPr>
            <a:lvl9pPr marL="4353082" indent="0">
              <a:buNone/>
              <a:defRPr sz="1898" b="1"/>
            </a:lvl9pPr>
          </a:lstStyle>
          <a:p>
            <a:pPr marL="0" marR="0" lvl="0" indent="0" algn="l" defTabSz="1088271" rtl="0" eaLnBrk="1" fontAlgn="auto" latinLnBrk="0" hangingPunct="1">
              <a:lnSpc>
                <a:spcPct val="120000"/>
              </a:lnSpc>
              <a:spcBef>
                <a:spcPts val="0"/>
              </a:spcBef>
              <a:spcAft>
                <a:spcPts val="714"/>
              </a:spcAft>
              <a:buClr>
                <a:schemeClr val="tx2"/>
              </a:buClr>
              <a:buSzTx/>
              <a:buFont typeface="Symbol" panose="05050102010706020507" pitchFamily="18" charset="2"/>
              <a:buNone/>
              <a:tabLst/>
              <a:defRPr/>
            </a:pPr>
            <a:r>
              <a:rPr lang="fr-FR" dirty="0"/>
              <a:t>TITRE DE LA SOUS-PARTIE SUR PLUSIEURS LIGNES</a:t>
            </a:r>
          </a:p>
          <a:p>
            <a:pPr lvl="0"/>
            <a:endParaRPr lang="fr-FR" dirty="0"/>
          </a:p>
        </p:txBody>
      </p:sp>
      <p:sp>
        <p:nvSpPr>
          <p:cNvPr id="9" name="Espace réservé du texte 6">
            <a:extLst>
              <a:ext uri="{FF2B5EF4-FFF2-40B4-BE49-F238E27FC236}">
                <a16:creationId xmlns:a16="http://schemas.microsoft.com/office/drawing/2014/main" id="{73D67ACB-3E0F-4ED7-8607-B138A3FD73A3}"/>
              </a:ext>
            </a:extLst>
          </p:cNvPr>
          <p:cNvSpPr>
            <a:spLocks noGrp="1"/>
          </p:cNvSpPr>
          <p:nvPr>
            <p:ph type="body" sz="quarter" idx="28" hasCustomPrompt="1"/>
          </p:nvPr>
        </p:nvSpPr>
        <p:spPr>
          <a:xfrm flipH="1">
            <a:off x="1376765" y="2968284"/>
            <a:ext cx="45718" cy="1738379"/>
          </a:xfrm>
          <a:prstGeom prst="rect">
            <a:avLst/>
          </a:prstGeom>
          <a:solidFill>
            <a:schemeClr val="bg1"/>
          </a:solidFill>
          <a:ln>
            <a:noFill/>
          </a:ln>
        </p:spPr>
        <p:txBody>
          <a:bodyPr lIns="0" tIns="0" rIns="0" bIns="0"/>
          <a:lstStyle>
            <a:lvl1pPr marL="0" indent="0">
              <a:buNone/>
              <a:defRPr sz="600"/>
            </a:lvl1pPr>
          </a:lstStyle>
          <a:p>
            <a:pPr lvl="0"/>
            <a:r>
              <a:rPr lang="fr-FR" dirty="0"/>
              <a:t> </a:t>
            </a:r>
          </a:p>
        </p:txBody>
      </p:sp>
    </p:spTree>
    <p:extLst>
      <p:ext uri="{BB962C8B-B14F-4D97-AF65-F5344CB8AC3E}">
        <p14:creationId xmlns:p14="http://schemas.microsoft.com/office/powerpoint/2010/main" val="3358858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fr-FR" dirty="0"/>
              <a:t>Cliquez pour ajouter un titre</a:t>
            </a:r>
          </a:p>
        </p:txBody>
      </p:sp>
      <p:sp>
        <p:nvSpPr>
          <p:cNvPr id="3" name="Espace réservé du numéro de diapositive 2"/>
          <p:cNvSpPr>
            <a:spLocks noGrp="1"/>
          </p:cNvSpPr>
          <p:nvPr>
            <p:ph type="sldNum" sz="quarter" idx="10"/>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4" name="Espace réservé du texte 4">
            <a:extLst>
              <a:ext uri="{FF2B5EF4-FFF2-40B4-BE49-F238E27FC236}">
                <a16:creationId xmlns:a16="http://schemas.microsoft.com/office/drawing/2014/main" id="{2B4DC679-F54F-4846-9912-E80DB1F86B4D}"/>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924358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e_bleu">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B4DC679-F54F-4846-9912-E80DB1F86B4D}"/>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D70E81EC-A4CC-46F3-8A94-BB7AD42F7DA0}"/>
              </a:ext>
            </a:extLst>
          </p:cNvPr>
          <p:cNvSpPr>
            <a:spLocks noGrp="1"/>
          </p:cNvSpPr>
          <p:nvPr>
            <p:ph type="title" hasCustomPrompt="1"/>
          </p:nvPr>
        </p:nvSpPr>
        <p:spPr>
          <a:solidFill>
            <a:srgbClr val="0084B2"/>
          </a:solidFill>
        </p:spPr>
        <p:txBody>
          <a:bodyPr/>
          <a:lstStyle/>
          <a:p>
            <a:r>
              <a:rPr lang="fr-FR" dirty="0"/>
              <a:t>Cliquez pour ajouter un titre</a:t>
            </a:r>
          </a:p>
        </p:txBody>
      </p:sp>
    </p:spTree>
    <p:extLst>
      <p:ext uri="{BB962C8B-B14F-4D97-AF65-F5344CB8AC3E}">
        <p14:creationId xmlns:p14="http://schemas.microsoft.com/office/powerpoint/2010/main" val="32860902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a:spLocks noGrp="1"/>
          </p:cNvSpPr>
          <p:nvPr>
            <p:ph type="pic" idx="2"/>
          </p:nvPr>
        </p:nvSpPr>
        <p:spPr>
          <a:xfrm>
            <a:off x="677334" y="609600"/>
            <a:ext cx="8596668" cy="3845718"/>
          </a:xfrm>
          <a:prstGeom prst="rect">
            <a:avLst/>
          </a:prstGeom>
          <a:noFill/>
          <a:ln>
            <a:noFill/>
          </a:ln>
        </p:spPr>
      </p:sp>
      <p:sp>
        <p:nvSpPr>
          <p:cNvPr id="86" name="Google Shape;86;p16"/>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89" name="Google Shape;89;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e_vert">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8C1329A-664A-4E28-B644-3636A328F32F}"/>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D70E81EC-A4CC-46F3-8A94-BB7AD42F7DA0}"/>
              </a:ext>
            </a:extLst>
          </p:cNvPr>
          <p:cNvSpPr>
            <a:spLocks noGrp="1"/>
          </p:cNvSpPr>
          <p:nvPr>
            <p:ph type="title" hasCustomPrompt="1"/>
          </p:nvPr>
        </p:nvSpPr>
        <p:spPr>
          <a:solidFill>
            <a:srgbClr val="008972"/>
          </a:solidFill>
        </p:spPr>
        <p:txBody>
          <a:bodyPr/>
          <a:lstStyle/>
          <a:p>
            <a:r>
              <a:rPr lang="fr-FR" dirty="0"/>
              <a:t>Cliquez pour ajouter un titre</a:t>
            </a:r>
          </a:p>
        </p:txBody>
      </p:sp>
    </p:spTree>
    <p:extLst>
      <p:ext uri="{BB962C8B-B14F-4D97-AF65-F5344CB8AC3E}">
        <p14:creationId xmlns:p14="http://schemas.microsoft.com/office/powerpoint/2010/main" val="15840024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e_violet">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D70E81EC-A4CC-46F3-8A94-BB7AD42F7DA0}"/>
              </a:ext>
            </a:extLst>
          </p:cNvPr>
          <p:cNvSpPr>
            <a:spLocks noGrp="1"/>
          </p:cNvSpPr>
          <p:nvPr>
            <p:ph type="title" hasCustomPrompt="1"/>
          </p:nvPr>
        </p:nvSpPr>
        <p:spPr>
          <a:solidFill>
            <a:schemeClr val="accent2"/>
          </a:solidFill>
        </p:spPr>
        <p:txBody>
          <a:bodyPr/>
          <a:lstStyle/>
          <a:p>
            <a:r>
              <a:rPr lang="fr-FR" dirty="0"/>
              <a:t>Cliquez pour ajouter un titre</a:t>
            </a:r>
          </a:p>
        </p:txBody>
      </p:sp>
      <p:sp>
        <p:nvSpPr>
          <p:cNvPr id="5" name="Espace réservé du texte 4">
            <a:extLst>
              <a:ext uri="{FF2B5EF4-FFF2-40B4-BE49-F238E27FC236}">
                <a16:creationId xmlns:a16="http://schemas.microsoft.com/office/drawing/2014/main" id="{85207AD3-6204-4D1E-AD96-6CDC41E3A4E5}"/>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72674071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e_briqu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85207AD3-6204-4D1E-AD96-6CDC41E3A4E5}"/>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D70E81EC-A4CC-46F3-8A94-BB7AD42F7DA0}"/>
              </a:ext>
            </a:extLst>
          </p:cNvPr>
          <p:cNvSpPr>
            <a:spLocks noGrp="1"/>
          </p:cNvSpPr>
          <p:nvPr>
            <p:ph type="title" hasCustomPrompt="1"/>
          </p:nvPr>
        </p:nvSpPr>
        <p:spPr>
          <a:xfrm>
            <a:off x="509167" y="489520"/>
            <a:ext cx="11196000" cy="1114817"/>
          </a:xfrm>
          <a:solidFill>
            <a:srgbClr val="E04F39"/>
          </a:solidFill>
          <a:ln>
            <a:noFill/>
          </a:ln>
        </p:spPr>
        <p:txBody>
          <a:bodyPr/>
          <a:lstStyle/>
          <a:p>
            <a:r>
              <a:rPr lang="fr-FR" dirty="0"/>
              <a:t>Cliquez pour ajouter un titre</a:t>
            </a:r>
          </a:p>
        </p:txBody>
      </p:sp>
    </p:spTree>
    <p:extLst>
      <p:ext uri="{BB962C8B-B14F-4D97-AF65-F5344CB8AC3E}">
        <p14:creationId xmlns:p14="http://schemas.microsoft.com/office/powerpoint/2010/main" val="2082240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e_ros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D70E81EC-A4CC-46F3-8A94-BB7AD42F7DA0}"/>
              </a:ext>
            </a:extLst>
          </p:cNvPr>
          <p:cNvSpPr>
            <a:spLocks noGrp="1"/>
          </p:cNvSpPr>
          <p:nvPr>
            <p:ph type="title" hasCustomPrompt="1"/>
          </p:nvPr>
        </p:nvSpPr>
        <p:spPr>
          <a:solidFill>
            <a:srgbClr val="E11A81"/>
          </a:solidFill>
        </p:spPr>
        <p:txBody>
          <a:bodyPr/>
          <a:lstStyle/>
          <a:p>
            <a:r>
              <a:rPr lang="fr-FR" dirty="0"/>
              <a:t>Cliquez pour ajouter un titre</a:t>
            </a:r>
          </a:p>
        </p:txBody>
      </p:sp>
      <p:sp>
        <p:nvSpPr>
          <p:cNvPr id="5" name="Espace réservé du texte 4">
            <a:extLst>
              <a:ext uri="{FF2B5EF4-FFF2-40B4-BE49-F238E27FC236}">
                <a16:creationId xmlns:a16="http://schemas.microsoft.com/office/drawing/2014/main" id="{85207AD3-6204-4D1E-AD96-6CDC41E3A4E5}"/>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638628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ext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5" name="Espace réservé du texte 4">
            <a:extLst>
              <a:ext uri="{FF2B5EF4-FFF2-40B4-BE49-F238E27FC236}">
                <a16:creationId xmlns:a16="http://schemas.microsoft.com/office/drawing/2014/main" id="{85207AD3-6204-4D1E-AD96-6CDC41E3A4E5}"/>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D70E81EC-A4CC-46F3-8A94-BB7AD42F7DA0}"/>
              </a:ext>
            </a:extLst>
          </p:cNvPr>
          <p:cNvSpPr>
            <a:spLocks noGrp="1"/>
          </p:cNvSpPr>
          <p:nvPr>
            <p:ph type="title" hasCustomPrompt="1"/>
          </p:nvPr>
        </p:nvSpPr>
        <p:spPr>
          <a:xfrm>
            <a:off x="509167" y="489520"/>
            <a:ext cx="11196000" cy="1114817"/>
          </a:xfrm>
          <a:solidFill>
            <a:srgbClr val="E04F39"/>
          </a:solidFill>
          <a:ln>
            <a:noFill/>
          </a:ln>
        </p:spPr>
        <p:txBody>
          <a:bodyPr/>
          <a:lstStyle/>
          <a:p>
            <a:r>
              <a:rPr lang="fr-FR" dirty="0"/>
              <a:t>Cliquez pour ajouter un titre</a:t>
            </a:r>
          </a:p>
        </p:txBody>
      </p:sp>
    </p:spTree>
    <p:extLst>
      <p:ext uri="{BB962C8B-B14F-4D97-AF65-F5344CB8AC3E}">
        <p14:creationId xmlns:p14="http://schemas.microsoft.com/office/powerpoint/2010/main" val="13709886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e_parm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D70E81EC-A4CC-46F3-8A94-BB7AD42F7DA0}"/>
              </a:ext>
            </a:extLst>
          </p:cNvPr>
          <p:cNvSpPr>
            <a:spLocks noGrp="1"/>
          </p:cNvSpPr>
          <p:nvPr>
            <p:ph type="title" hasCustomPrompt="1"/>
          </p:nvPr>
        </p:nvSpPr>
        <p:spPr>
          <a:solidFill>
            <a:schemeClr val="accent5"/>
          </a:solidFill>
        </p:spPr>
        <p:txBody>
          <a:bodyPr/>
          <a:lstStyle/>
          <a:p>
            <a:r>
              <a:rPr lang="fr-FR" dirty="0"/>
              <a:t>Cliquez pour ajouter un titre</a:t>
            </a:r>
          </a:p>
        </p:txBody>
      </p:sp>
      <p:sp>
        <p:nvSpPr>
          <p:cNvPr id="5" name="Espace réservé du texte 4">
            <a:extLst>
              <a:ext uri="{FF2B5EF4-FFF2-40B4-BE49-F238E27FC236}">
                <a16:creationId xmlns:a16="http://schemas.microsoft.com/office/drawing/2014/main" id="{85207AD3-6204-4D1E-AD96-6CDC41E3A4E5}"/>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54674530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e_vertclair">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34E310A-4CEE-7246-82CD-435F6B104E3E}"/>
              </a:ext>
            </a:extLst>
          </p:cNvPr>
          <p:cNvSpPr>
            <a:spLocks noGrp="1"/>
          </p:cNvSpPr>
          <p:nvPr>
            <p:ph type="sldNum" sz="quarter" idx="15"/>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D70E81EC-A4CC-46F3-8A94-BB7AD42F7DA0}"/>
              </a:ext>
            </a:extLst>
          </p:cNvPr>
          <p:cNvSpPr>
            <a:spLocks noGrp="1"/>
          </p:cNvSpPr>
          <p:nvPr>
            <p:ph type="title" hasCustomPrompt="1"/>
          </p:nvPr>
        </p:nvSpPr>
        <p:spPr>
          <a:solidFill>
            <a:schemeClr val="accent6"/>
          </a:solidFill>
        </p:spPr>
        <p:txBody>
          <a:bodyPr/>
          <a:lstStyle/>
          <a:p>
            <a:r>
              <a:rPr lang="fr-FR" dirty="0"/>
              <a:t>Cliquez pour ajouter un titre</a:t>
            </a:r>
          </a:p>
        </p:txBody>
      </p:sp>
      <p:sp>
        <p:nvSpPr>
          <p:cNvPr id="5" name="Espace réservé du texte 4">
            <a:extLst>
              <a:ext uri="{FF2B5EF4-FFF2-40B4-BE49-F238E27FC236}">
                <a16:creationId xmlns:a16="http://schemas.microsoft.com/office/drawing/2014/main" id="{85207AD3-6204-4D1E-AD96-6CDC41E3A4E5}"/>
              </a:ext>
            </a:extLst>
          </p:cNvPr>
          <p:cNvSpPr>
            <a:spLocks noGrp="1"/>
          </p:cNvSpPr>
          <p:nvPr>
            <p:ph type="body" sz="quarter" idx="16"/>
          </p:nvPr>
        </p:nvSpPr>
        <p:spPr>
          <a:xfrm>
            <a:off x="1273095" y="2087566"/>
            <a:ext cx="10422019" cy="37671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15001600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e + Photo">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baseline="0">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64C7CDFE-DF95-4CA3-98A5-7BD20AEBF1AF}"/>
              </a:ext>
            </a:extLst>
          </p:cNvPr>
          <p:cNvSpPr>
            <a:spLocks noGrp="1"/>
          </p:cNvSpPr>
          <p:nvPr>
            <p:ph type="body" sz="quarter" idx="18"/>
          </p:nvPr>
        </p:nvSpPr>
        <p:spPr>
          <a:xfrm>
            <a:off x="498661" y="2087564"/>
            <a:ext cx="5220000" cy="381635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900080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e + Photo_bleu">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0084B2"/>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30FA6ADF-24F5-4136-844C-F6784D4250A1}"/>
              </a:ext>
            </a:extLst>
          </p:cNvPr>
          <p:cNvSpPr>
            <a:spLocks noGrp="1"/>
          </p:cNvSpPr>
          <p:nvPr>
            <p:ph type="body" sz="quarter" idx="18"/>
          </p:nvPr>
        </p:nvSpPr>
        <p:spPr>
          <a:xfrm>
            <a:off x="498661" y="2087564"/>
            <a:ext cx="5220000" cy="381635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048137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e + Photo_vert">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008972"/>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6ADE6774-34F3-49AC-A02F-D0366059DC4D}"/>
              </a:ext>
            </a:extLst>
          </p:cNvPr>
          <p:cNvSpPr>
            <a:spLocks noGrp="1"/>
          </p:cNvSpPr>
          <p:nvPr>
            <p:ph type="body" sz="quarter" idx="18"/>
          </p:nvPr>
        </p:nvSpPr>
        <p:spPr>
          <a:xfrm>
            <a:off x="498661" y="2087564"/>
            <a:ext cx="5220000" cy="381635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196565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légende">
  <p:cSld name="Titre et légende">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7"/>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e + Photo_violet">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2"/>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4C16A07E-A0DC-4D23-A540-5B576EF46D13}"/>
              </a:ext>
            </a:extLst>
          </p:cNvPr>
          <p:cNvSpPr>
            <a:spLocks noGrp="1"/>
          </p:cNvSpPr>
          <p:nvPr>
            <p:ph type="body" sz="quarter" idx="18" hasCustomPrompt="1"/>
          </p:nvPr>
        </p:nvSpPr>
        <p:spPr>
          <a:xfrm>
            <a:off x="498661" y="2087564"/>
            <a:ext cx="5220000" cy="3816351"/>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453837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e + Photo_briqu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E04F39"/>
          </a:solidFill>
          <a:ln>
            <a:noFill/>
          </a:ln>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4C16A07E-A0DC-4D23-A540-5B576EF46D13}"/>
              </a:ext>
            </a:extLst>
          </p:cNvPr>
          <p:cNvSpPr>
            <a:spLocks noGrp="1"/>
          </p:cNvSpPr>
          <p:nvPr>
            <p:ph type="body" sz="quarter" idx="18" hasCustomPrompt="1"/>
          </p:nvPr>
        </p:nvSpPr>
        <p:spPr>
          <a:xfrm>
            <a:off x="498661" y="2087564"/>
            <a:ext cx="5220000" cy="3816351"/>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291330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e + Photo_ros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E11A81"/>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4C16A07E-A0DC-4D23-A540-5B576EF46D13}"/>
              </a:ext>
            </a:extLst>
          </p:cNvPr>
          <p:cNvSpPr>
            <a:spLocks noGrp="1"/>
          </p:cNvSpPr>
          <p:nvPr>
            <p:ph type="body" sz="quarter" idx="18" hasCustomPrompt="1"/>
          </p:nvPr>
        </p:nvSpPr>
        <p:spPr>
          <a:xfrm>
            <a:off x="498661" y="2087564"/>
            <a:ext cx="5220000" cy="3816351"/>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519404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e + Photo_parm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5"/>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4C16A07E-A0DC-4D23-A540-5B576EF46D13}"/>
              </a:ext>
            </a:extLst>
          </p:cNvPr>
          <p:cNvSpPr>
            <a:spLocks noGrp="1"/>
          </p:cNvSpPr>
          <p:nvPr>
            <p:ph type="body" sz="quarter" idx="18" hasCustomPrompt="1"/>
          </p:nvPr>
        </p:nvSpPr>
        <p:spPr>
          <a:xfrm>
            <a:off x="498661" y="2087564"/>
            <a:ext cx="5220000" cy="3816351"/>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457901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e + Photo_vertclair">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6"/>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6096660" y="1609596"/>
            <a:ext cx="5595938"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
        <p:nvSpPr>
          <p:cNvPr id="6" name="Espace réservé du texte 4">
            <a:extLst>
              <a:ext uri="{FF2B5EF4-FFF2-40B4-BE49-F238E27FC236}">
                <a16:creationId xmlns:a16="http://schemas.microsoft.com/office/drawing/2014/main" id="{4C16A07E-A0DC-4D23-A540-5B576EF46D13}"/>
              </a:ext>
            </a:extLst>
          </p:cNvPr>
          <p:cNvSpPr>
            <a:spLocks noGrp="1"/>
          </p:cNvSpPr>
          <p:nvPr>
            <p:ph type="body" sz="quarter" idx="18" hasCustomPrompt="1"/>
          </p:nvPr>
        </p:nvSpPr>
        <p:spPr>
          <a:xfrm>
            <a:off x="498661" y="2087564"/>
            <a:ext cx="5220000" cy="3816351"/>
          </a:xfrm>
        </p:spPr>
        <p:txBody>
          <a:bodyPr/>
          <a:lstStyle>
            <a:lvl4pP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2305211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6"/>
            <a:ext cx="11193939"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4079791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edia_bleu">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0084B2"/>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6"/>
            <a:ext cx="11193939"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19995577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edia_vert">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008972"/>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6"/>
            <a:ext cx="11193939" cy="4294319"/>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7708741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edia_violet">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chemeClr val="accent2"/>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5"/>
            <a:ext cx="11193939" cy="4192223"/>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28097393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edia_brique">
    <p:spTree>
      <p:nvGrpSpPr>
        <p:cNvPr id="1" name=""/>
        <p:cNvGrpSpPr/>
        <p:nvPr/>
      </p:nvGrpSpPr>
      <p:grpSpPr>
        <a:xfrm>
          <a:off x="0" y="0"/>
          <a:ext cx="0" cy="0"/>
          <a:chOff x="0" y="0"/>
          <a:chExt cx="0" cy="0"/>
        </a:xfrm>
      </p:grpSpPr>
      <p:sp>
        <p:nvSpPr>
          <p:cNvPr id="12" name="Espace réservé du numéro de diapositive 11">
            <a:extLst>
              <a:ext uri="{FF2B5EF4-FFF2-40B4-BE49-F238E27FC236}">
                <a16:creationId xmlns:a16="http://schemas.microsoft.com/office/drawing/2014/main" id="{84CFFACC-99FF-5840-ABC3-B3AEF7EC56F1}"/>
              </a:ext>
            </a:extLst>
          </p:cNvPr>
          <p:cNvSpPr>
            <a:spLocks noGrp="1"/>
          </p:cNvSpPr>
          <p:nvPr>
            <p:ph type="sldNum" sz="quarter" idx="16"/>
          </p:nvPr>
        </p:nvSpPr>
        <p:spPr/>
        <p:txBody>
          <a:bodyPr/>
          <a:lstStyle/>
          <a:p>
            <a:fld id="{975A587B-5814-4D9B-9598-FE9CB954CB01}" type="slidenum">
              <a:rPr lang="fr-FR" smtClean="0">
                <a:solidFill>
                  <a:srgbClr val="0C419A"/>
                </a:solidFill>
              </a:rPr>
              <a:pPr/>
              <a:t>‹N°›</a:t>
            </a:fld>
            <a:endParaRPr lang="fr-FR" dirty="0">
              <a:solidFill>
                <a:srgbClr val="0C419A"/>
              </a:solidFill>
            </a:endParaRPr>
          </a:p>
        </p:txBody>
      </p:sp>
      <p:sp>
        <p:nvSpPr>
          <p:cNvPr id="2" name="Titre 1">
            <a:extLst>
              <a:ext uri="{FF2B5EF4-FFF2-40B4-BE49-F238E27FC236}">
                <a16:creationId xmlns:a16="http://schemas.microsoft.com/office/drawing/2014/main" id="{F86A2F40-717A-4467-A28B-580C930339F1}"/>
              </a:ext>
            </a:extLst>
          </p:cNvPr>
          <p:cNvSpPr>
            <a:spLocks noGrp="1"/>
          </p:cNvSpPr>
          <p:nvPr>
            <p:ph type="title" hasCustomPrompt="1"/>
          </p:nvPr>
        </p:nvSpPr>
        <p:spPr>
          <a:solidFill>
            <a:srgbClr val="E04F39"/>
          </a:solidFill>
        </p:spPr>
        <p:txBody>
          <a:bodyPr/>
          <a:lstStyle/>
          <a:p>
            <a:r>
              <a:rPr lang="fr-FR" dirty="0"/>
              <a:t>Cliquez pour ajouter un titre</a:t>
            </a:r>
          </a:p>
        </p:txBody>
      </p:sp>
      <p:sp>
        <p:nvSpPr>
          <p:cNvPr id="4" name="Espace réservé du contenu 3">
            <a:extLst>
              <a:ext uri="{FF2B5EF4-FFF2-40B4-BE49-F238E27FC236}">
                <a16:creationId xmlns:a16="http://schemas.microsoft.com/office/drawing/2014/main" id="{8D111AFF-88E4-7141-894B-53BBBE1918BE}"/>
              </a:ext>
            </a:extLst>
          </p:cNvPr>
          <p:cNvSpPr>
            <a:spLocks noGrp="1"/>
          </p:cNvSpPr>
          <p:nvPr>
            <p:ph sz="quarter" idx="17" hasCustomPrompt="1"/>
          </p:nvPr>
        </p:nvSpPr>
        <p:spPr>
          <a:xfrm>
            <a:off x="498660" y="1609595"/>
            <a:ext cx="11193939" cy="4192223"/>
          </a:xfrm>
          <a:prstGeom prst="rect">
            <a:avLst/>
          </a:prstGeom>
          <a:solidFill>
            <a:schemeClr val="bg1">
              <a:lumMod val="95000"/>
            </a:schemeClr>
          </a:solidFill>
        </p:spPr>
        <p:txBody>
          <a:bodyPr/>
          <a:lstStyle>
            <a:lvl1pPr>
              <a:defRPr>
                <a:solidFill>
                  <a:schemeClr val="tx2"/>
                </a:solidFill>
              </a:defRPr>
            </a:lvl1pPr>
          </a:lstStyle>
          <a:p>
            <a:pPr lvl="0"/>
            <a:r>
              <a:rPr lang="fr-FR" dirty="0"/>
              <a:t>Cliquez pour insérer un élément</a:t>
            </a:r>
          </a:p>
        </p:txBody>
      </p:sp>
    </p:spTree>
    <p:extLst>
      <p:ext uri="{BB962C8B-B14F-4D97-AF65-F5344CB8AC3E}">
        <p14:creationId xmlns:p14="http://schemas.microsoft.com/office/powerpoint/2010/main" val="63677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63" Type="http://schemas.openxmlformats.org/officeDocument/2006/relationships/slideLayout" Target="../slideLayouts/slideLayout96.xml"/><Relationship Id="rId68" Type="http://schemas.openxmlformats.org/officeDocument/2006/relationships/slideLayout" Target="../slideLayouts/slideLayout101.xml"/><Relationship Id="rId84" Type="http://schemas.openxmlformats.org/officeDocument/2006/relationships/slideLayout" Target="../slideLayouts/slideLayout117.xml"/><Relationship Id="rId89" Type="http://schemas.openxmlformats.org/officeDocument/2006/relationships/slideLayout" Target="../slideLayouts/slideLayout122.xml"/><Relationship Id="rId16" Type="http://schemas.openxmlformats.org/officeDocument/2006/relationships/slideLayout" Target="../slideLayouts/slideLayout49.xml"/><Relationship Id="rId11" Type="http://schemas.openxmlformats.org/officeDocument/2006/relationships/slideLayout" Target="../slideLayouts/slideLayout44.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74" Type="http://schemas.openxmlformats.org/officeDocument/2006/relationships/slideLayout" Target="../slideLayouts/slideLayout107.xml"/><Relationship Id="rId79" Type="http://schemas.openxmlformats.org/officeDocument/2006/relationships/slideLayout" Target="../slideLayouts/slideLayout112.xml"/><Relationship Id="rId5" Type="http://schemas.openxmlformats.org/officeDocument/2006/relationships/slideLayout" Target="../slideLayouts/slideLayout38.xml"/><Relationship Id="rId90" Type="http://schemas.openxmlformats.org/officeDocument/2006/relationships/slideLayout" Target="../slideLayouts/slideLayout123.xml"/><Relationship Id="rId95" Type="http://schemas.openxmlformats.org/officeDocument/2006/relationships/theme" Target="../theme/theme4.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64" Type="http://schemas.openxmlformats.org/officeDocument/2006/relationships/slideLayout" Target="../slideLayouts/slideLayout97.xml"/><Relationship Id="rId69" Type="http://schemas.openxmlformats.org/officeDocument/2006/relationships/slideLayout" Target="../slideLayouts/slideLayout102.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72" Type="http://schemas.openxmlformats.org/officeDocument/2006/relationships/slideLayout" Target="../slideLayouts/slideLayout105.xml"/><Relationship Id="rId80" Type="http://schemas.openxmlformats.org/officeDocument/2006/relationships/slideLayout" Target="../slideLayouts/slideLayout113.xml"/><Relationship Id="rId85" Type="http://schemas.openxmlformats.org/officeDocument/2006/relationships/slideLayout" Target="../slideLayouts/slideLayout118.xml"/><Relationship Id="rId93" Type="http://schemas.openxmlformats.org/officeDocument/2006/relationships/slideLayout" Target="../slideLayouts/slideLayout126.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slideLayout" Target="../slideLayouts/slideLayout103.xml"/><Relationship Id="rId75" Type="http://schemas.openxmlformats.org/officeDocument/2006/relationships/slideLayout" Target="../slideLayouts/slideLayout108.xml"/><Relationship Id="rId83" Type="http://schemas.openxmlformats.org/officeDocument/2006/relationships/slideLayout" Target="../slideLayouts/slideLayout116.xml"/><Relationship Id="rId88" Type="http://schemas.openxmlformats.org/officeDocument/2006/relationships/slideLayout" Target="../slideLayouts/slideLayout121.xml"/><Relationship Id="rId91" Type="http://schemas.openxmlformats.org/officeDocument/2006/relationships/slideLayout" Target="../slideLayouts/slideLayout124.xml"/><Relationship Id="rId96"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73" Type="http://schemas.openxmlformats.org/officeDocument/2006/relationships/slideLayout" Target="../slideLayouts/slideLayout106.xml"/><Relationship Id="rId78" Type="http://schemas.openxmlformats.org/officeDocument/2006/relationships/slideLayout" Target="../slideLayouts/slideLayout111.xml"/><Relationship Id="rId81" Type="http://schemas.openxmlformats.org/officeDocument/2006/relationships/slideLayout" Target="../slideLayouts/slideLayout114.xml"/><Relationship Id="rId86" Type="http://schemas.openxmlformats.org/officeDocument/2006/relationships/slideLayout" Target="../slideLayouts/slideLayout119.xml"/><Relationship Id="rId94" Type="http://schemas.openxmlformats.org/officeDocument/2006/relationships/slideLayout" Target="../slideLayouts/slideLayout12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 Id="rId34" Type="http://schemas.openxmlformats.org/officeDocument/2006/relationships/slideLayout" Target="../slideLayouts/slideLayout67.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6" Type="http://schemas.openxmlformats.org/officeDocument/2006/relationships/slideLayout" Target="../slideLayouts/slideLayout109.xml"/><Relationship Id="rId7" Type="http://schemas.openxmlformats.org/officeDocument/2006/relationships/slideLayout" Target="../slideLayouts/slideLayout40.xml"/><Relationship Id="rId71" Type="http://schemas.openxmlformats.org/officeDocument/2006/relationships/slideLayout" Target="../slideLayouts/slideLayout104.xml"/><Relationship Id="rId92" Type="http://schemas.openxmlformats.org/officeDocument/2006/relationships/slideLayout" Target="../slideLayouts/slideLayout125.xml"/><Relationship Id="rId2" Type="http://schemas.openxmlformats.org/officeDocument/2006/relationships/slideLayout" Target="../slideLayouts/slideLayout35.xml"/><Relationship Id="rId29" Type="http://schemas.openxmlformats.org/officeDocument/2006/relationships/slideLayout" Target="../slideLayouts/slideLayout62.xml"/><Relationship Id="rId24" Type="http://schemas.openxmlformats.org/officeDocument/2006/relationships/slideLayout" Target="../slideLayouts/slideLayout57.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66" Type="http://schemas.openxmlformats.org/officeDocument/2006/relationships/slideLayout" Target="../slideLayouts/slideLayout99.xml"/><Relationship Id="rId87" Type="http://schemas.openxmlformats.org/officeDocument/2006/relationships/slideLayout" Target="../slideLayouts/slideLayout120.xml"/><Relationship Id="rId61" Type="http://schemas.openxmlformats.org/officeDocument/2006/relationships/slideLayout" Target="../slideLayouts/slideLayout94.xml"/><Relationship Id="rId82" Type="http://schemas.openxmlformats.org/officeDocument/2006/relationships/slideLayout" Target="../slideLayouts/slideLayout115.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56" Type="http://schemas.openxmlformats.org/officeDocument/2006/relationships/slideLayout" Target="../slideLayouts/slideLayout89.xml"/><Relationship Id="rId77"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7"/>
          <p:cNvGrpSpPr/>
          <p:nvPr/>
        </p:nvGrpSpPr>
        <p:grpSpPr>
          <a:xfrm>
            <a:off x="0" y="-8467"/>
            <a:ext cx="12192000" cy="6866467"/>
            <a:chOff x="0" y="-8467"/>
            <a:chExt cx="12192000" cy="6866467"/>
          </a:xfrm>
        </p:grpSpPr>
        <p:cxnSp>
          <p:nvCxnSpPr>
            <p:cNvPr id="7" name="Google Shape;7;p7"/>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8" name="Google Shape;8;p7"/>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9" name="Google Shape;9;p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7"/>
            <p:cNvSpPr/>
            <p:nvPr/>
          </p:nvSpPr>
          <p:spPr>
            <a:xfrm>
              <a:off x="8932333" y="3048000"/>
              <a:ext cx="3259667" cy="3810000"/>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43512">
                <a:alpha val="49803"/>
              </a:srgbClr>
            </a:solidFill>
            <a:ln>
              <a:noFill/>
            </a:ln>
          </p:spPr>
        </p:sp>
        <p:sp>
          <p:nvSpPr>
            <p:cNvPr id="13" name="Google Shape;13;p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4" name="Google Shape;14;p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49C00">
                <a:alpha val="80000"/>
              </a:srgbClr>
            </a:solidFill>
            <a:ln>
              <a:noFill/>
            </a:ln>
          </p:spPr>
        </p:sp>
        <p:sp>
          <p:nvSpPr>
            <p:cNvPr id="15" name="Google Shape;15;p7"/>
            <p:cNvSpPr/>
            <p:nvPr/>
          </p:nvSpPr>
          <p:spPr>
            <a:xfrm>
              <a:off x="10371666" y="3589867"/>
              <a:ext cx="1817159" cy="3268133"/>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7"/>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7"/>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3005B83C-DA32-40B2-B7A0-B26FE86B38FA}" type="datetimeFigureOut">
              <a:rPr lang="fr-FR" smtClean="0"/>
              <a:t>20/12/2022</a:t>
            </a:fld>
            <a:endParaRPr lang="fr-FR"/>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fr-FR"/>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654AEA85-2E59-435D-86F6-2D8CBEC4BAA1}" type="slidenum">
              <a:rPr lang="fr-FR" smtClean="0"/>
              <a:t>‹N°›</a:t>
            </a:fld>
            <a:endParaRPr lang="fr-FR"/>
          </a:p>
        </p:txBody>
      </p:sp>
    </p:spTree>
    <p:extLst>
      <p:ext uri="{BB962C8B-B14F-4D97-AF65-F5344CB8AC3E}">
        <p14:creationId xmlns:p14="http://schemas.microsoft.com/office/powerpoint/2010/main" val="70594255"/>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8">
            <a:extLst>
              <a:ext uri="{FF2B5EF4-FFF2-40B4-BE49-F238E27FC236}">
                <a16:creationId xmlns:a16="http://schemas.microsoft.com/office/drawing/2014/main" id="{994F81A1-477A-4D25-9A90-D506AEF9FB0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Rectangle 5">
            <a:extLst>
              <a:ext uri="{FF2B5EF4-FFF2-40B4-BE49-F238E27FC236}">
                <a16:creationId xmlns:a16="http://schemas.microsoft.com/office/drawing/2014/main" id="{A3621370-E9BB-48BB-8768-435F9B842A82}"/>
              </a:ext>
            </a:extLst>
          </p:cNvPr>
          <p:cNvSpPr/>
          <p:nvPr/>
        </p:nvSpPr>
        <p:spPr>
          <a:xfrm>
            <a:off x="1" y="6453189"/>
            <a:ext cx="8329084" cy="46037"/>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400"/>
          </a:p>
        </p:txBody>
      </p:sp>
      <p:sp>
        <p:nvSpPr>
          <p:cNvPr id="7" name="Rectangle 6">
            <a:extLst>
              <a:ext uri="{FF2B5EF4-FFF2-40B4-BE49-F238E27FC236}">
                <a16:creationId xmlns:a16="http://schemas.microsoft.com/office/drawing/2014/main" id="{D2552046-CCB3-4306-86AF-FD4DAD7C76AF}"/>
              </a:ext>
            </a:extLst>
          </p:cNvPr>
          <p:cNvSpPr/>
          <p:nvPr/>
        </p:nvSpPr>
        <p:spPr>
          <a:xfrm>
            <a:off x="0" y="6499225"/>
            <a:ext cx="8001000" cy="46038"/>
          </a:xfrm>
          <a:prstGeom prst="rect">
            <a:avLst/>
          </a:prstGeom>
          <a:solidFill>
            <a:srgbClr val="655D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400"/>
          </a:p>
        </p:txBody>
      </p:sp>
      <p:sp>
        <p:nvSpPr>
          <p:cNvPr id="8" name="Rectangle 7">
            <a:extLst>
              <a:ext uri="{FF2B5EF4-FFF2-40B4-BE49-F238E27FC236}">
                <a16:creationId xmlns:a16="http://schemas.microsoft.com/office/drawing/2014/main" id="{FFD6C310-1A70-47DA-9C03-9866FC4A1083}"/>
              </a:ext>
            </a:extLst>
          </p:cNvPr>
          <p:cNvSpPr/>
          <p:nvPr/>
        </p:nvSpPr>
        <p:spPr>
          <a:xfrm>
            <a:off x="-25400" y="6545263"/>
            <a:ext cx="7611533" cy="44450"/>
          </a:xfrm>
          <a:prstGeom prst="rect">
            <a:avLst/>
          </a:prstGeom>
          <a:solidFill>
            <a:srgbClr val="CDC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sz="1400">
              <a:solidFill>
                <a:srgbClr val="FF0000"/>
              </a:solidFill>
            </a:endParaRPr>
          </a:p>
        </p:txBody>
      </p:sp>
      <p:pic>
        <p:nvPicPr>
          <p:cNvPr id="1030" name="Image 12">
            <a:extLst>
              <a:ext uri="{FF2B5EF4-FFF2-40B4-BE49-F238E27FC236}">
                <a16:creationId xmlns:a16="http://schemas.microsoft.com/office/drawing/2014/main" id="{14F8EDB1-4227-4781-9F43-92877F9A82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6151" y="5900739"/>
            <a:ext cx="3456516"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Espace réservé du texte 2">
            <a:extLst>
              <a:ext uri="{FF2B5EF4-FFF2-40B4-BE49-F238E27FC236}">
                <a16:creationId xmlns:a16="http://schemas.microsoft.com/office/drawing/2014/main" id="{D02EC6A1-21B6-4ABB-A299-2BAD70AF3AD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p:txBody>
      </p:sp>
    </p:spTree>
    <p:extLst>
      <p:ext uri="{BB962C8B-B14F-4D97-AF65-F5344CB8AC3E}">
        <p14:creationId xmlns:p14="http://schemas.microsoft.com/office/powerpoint/2010/main" val="39664090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xStyles>
    <p:titleStyle>
      <a:lvl1pPr algn="ctr" rtl="0" eaLnBrk="0" fontAlgn="base" hangingPunct="0">
        <a:spcBef>
          <a:spcPct val="0"/>
        </a:spcBef>
        <a:spcAft>
          <a:spcPct val="0"/>
        </a:spcAft>
        <a:defRPr sz="4800" b="1" kern="1200">
          <a:solidFill>
            <a:srgbClr val="7F7F7F"/>
          </a:solidFill>
          <a:latin typeface="+mj-lt"/>
          <a:ea typeface="+mj-ea"/>
          <a:cs typeface="+mj-cs"/>
        </a:defRPr>
      </a:lvl1pPr>
      <a:lvl2pPr algn="ctr" rtl="0" eaLnBrk="0" fontAlgn="base" hangingPunct="0">
        <a:spcBef>
          <a:spcPct val="0"/>
        </a:spcBef>
        <a:spcAft>
          <a:spcPct val="0"/>
        </a:spcAft>
        <a:defRPr sz="4800" b="1">
          <a:solidFill>
            <a:srgbClr val="7F7F7F"/>
          </a:solidFill>
          <a:latin typeface="Calibri" panose="020F0502020204030204" pitchFamily="34" charset="0"/>
        </a:defRPr>
      </a:lvl2pPr>
      <a:lvl3pPr algn="ctr" rtl="0" eaLnBrk="0" fontAlgn="base" hangingPunct="0">
        <a:spcBef>
          <a:spcPct val="0"/>
        </a:spcBef>
        <a:spcAft>
          <a:spcPct val="0"/>
        </a:spcAft>
        <a:defRPr sz="4800" b="1">
          <a:solidFill>
            <a:srgbClr val="7F7F7F"/>
          </a:solidFill>
          <a:latin typeface="Calibri" panose="020F0502020204030204" pitchFamily="34" charset="0"/>
        </a:defRPr>
      </a:lvl3pPr>
      <a:lvl4pPr algn="ctr" rtl="0" eaLnBrk="0" fontAlgn="base" hangingPunct="0">
        <a:spcBef>
          <a:spcPct val="0"/>
        </a:spcBef>
        <a:spcAft>
          <a:spcPct val="0"/>
        </a:spcAft>
        <a:defRPr sz="4800" b="1">
          <a:solidFill>
            <a:srgbClr val="7F7F7F"/>
          </a:solidFill>
          <a:latin typeface="Calibri" panose="020F0502020204030204" pitchFamily="34" charset="0"/>
        </a:defRPr>
      </a:lvl4pPr>
      <a:lvl5pPr algn="ctr" rtl="0" eaLnBrk="0" fontAlgn="base" hangingPunct="0">
        <a:spcBef>
          <a:spcPct val="0"/>
        </a:spcBef>
        <a:spcAft>
          <a:spcPct val="0"/>
        </a:spcAft>
        <a:defRPr sz="4800" b="1">
          <a:solidFill>
            <a:srgbClr val="7F7F7F"/>
          </a:solidFill>
          <a:latin typeface="Calibri" panose="020F0502020204030204" pitchFamily="34" charset="0"/>
        </a:defRPr>
      </a:lvl5pPr>
      <a:lvl6pPr marL="457200" algn="ctr" rtl="0" fontAlgn="base">
        <a:spcBef>
          <a:spcPct val="0"/>
        </a:spcBef>
        <a:spcAft>
          <a:spcPct val="0"/>
        </a:spcAft>
        <a:defRPr sz="4800" b="1">
          <a:solidFill>
            <a:srgbClr val="7F7F7F"/>
          </a:solidFill>
          <a:latin typeface="Calibri" panose="020F0502020204030204" pitchFamily="34" charset="0"/>
        </a:defRPr>
      </a:lvl6pPr>
      <a:lvl7pPr marL="914400" algn="ctr" rtl="0" fontAlgn="base">
        <a:spcBef>
          <a:spcPct val="0"/>
        </a:spcBef>
        <a:spcAft>
          <a:spcPct val="0"/>
        </a:spcAft>
        <a:defRPr sz="4800" b="1">
          <a:solidFill>
            <a:srgbClr val="7F7F7F"/>
          </a:solidFill>
          <a:latin typeface="Calibri" panose="020F0502020204030204" pitchFamily="34" charset="0"/>
        </a:defRPr>
      </a:lvl7pPr>
      <a:lvl8pPr marL="1371600" algn="ctr" rtl="0" fontAlgn="base">
        <a:spcBef>
          <a:spcPct val="0"/>
        </a:spcBef>
        <a:spcAft>
          <a:spcPct val="0"/>
        </a:spcAft>
        <a:defRPr sz="4800" b="1">
          <a:solidFill>
            <a:srgbClr val="7F7F7F"/>
          </a:solidFill>
          <a:latin typeface="Calibri" panose="020F0502020204030204" pitchFamily="34" charset="0"/>
        </a:defRPr>
      </a:lvl8pPr>
      <a:lvl9pPr marL="1828800" algn="ctr" rtl="0" fontAlgn="base">
        <a:spcBef>
          <a:spcPct val="0"/>
        </a:spcBef>
        <a:spcAft>
          <a:spcPct val="0"/>
        </a:spcAft>
        <a:defRPr sz="4800" b="1">
          <a:solidFill>
            <a:srgbClr val="7F7F7F"/>
          </a:solidFill>
          <a:latin typeface="Calibri" panose="020F0502020204030204" pitchFamily="34" charset="0"/>
        </a:defRPr>
      </a:lvl9pPr>
    </p:titleStyle>
    <p:bodyStyle>
      <a:lvl1pPr algn="l" rtl="0" eaLnBrk="0" fontAlgn="base" hangingPunct="0">
        <a:spcBef>
          <a:spcPct val="20000"/>
        </a:spcBef>
        <a:spcAft>
          <a:spcPct val="0"/>
        </a:spcAft>
        <a:buFont typeface="Courier New" panose="02070309020205020404" pitchFamily="49" charset="0"/>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kern="1200">
          <a:solidFill>
            <a:schemeClr val="tx1"/>
          </a:solidFill>
          <a:latin typeface="+mn-lt"/>
          <a:ea typeface="+mn-ea"/>
          <a:cs typeface="+mn-cs"/>
        </a:defRPr>
      </a:lvl2pPr>
      <a:lvl3pPr marL="1200150" indent="-28575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657350" indent="-285750" algn="l" rtl="0" eaLnBrk="0" fontAlgn="base" hangingPunct="0">
        <a:spcBef>
          <a:spcPct val="20000"/>
        </a:spcBef>
        <a:spcAft>
          <a:spcPct val="0"/>
        </a:spcAft>
        <a:buFont typeface="Wingdings" panose="05000000000000000000" pitchFamily="2" charset="2"/>
        <a:buChar char="Ø"/>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96" cstate="print">
            <a:extLst>
              <a:ext uri="{28A0092B-C50C-407E-A947-70E740481C1C}">
                <a14:useLocalDpi xmlns:a14="http://schemas.microsoft.com/office/drawing/2010/main" val="0"/>
              </a:ext>
            </a:extLst>
          </a:blip>
          <a:stretch>
            <a:fillRect/>
          </a:stretch>
        </p:blipFill>
        <p:spPr>
          <a:xfrm>
            <a:off x="9640880" y="6028163"/>
            <a:ext cx="2551124" cy="829839"/>
          </a:xfrm>
          <a:prstGeom prst="rect">
            <a:avLst/>
          </a:prstGeom>
        </p:spPr>
      </p:pic>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1273094" y="6229647"/>
            <a:ext cx="1800000" cy="288000"/>
          </a:xfrm>
          <a:prstGeom prst="rect">
            <a:avLst/>
          </a:prstGeom>
        </p:spPr>
        <p:txBody>
          <a:bodyPr vert="horz" lIns="108914" tIns="54457" rIns="0" bIns="54457" rtlCol="0" anchor="ctr">
            <a:noAutofit/>
          </a:bodyPr>
          <a:lstStyle>
            <a:lvl1pPr algn="r">
              <a:defRPr sz="1399">
                <a:solidFill>
                  <a:schemeClr val="tx1"/>
                </a:solidFill>
              </a:defRPr>
            </a:lvl1pPr>
          </a:lstStyle>
          <a:p>
            <a:fld id="{A860558D-47B3-CE46-BCFD-EEB8EC94E2E9}" type="datetime1">
              <a:rPr lang="fr-FR" smtClean="0">
                <a:solidFill>
                  <a:srgbClr val="0C419A"/>
                </a:solidFill>
              </a:rPr>
              <a:pPr/>
              <a:t>20/12/2022</a:t>
            </a:fld>
            <a:endParaRPr lang="fr-FR" dirty="0">
              <a:solidFill>
                <a:srgbClr val="0C419A"/>
              </a:solidFill>
            </a:endParaRP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395470" y="6229647"/>
            <a:ext cx="720000" cy="288000"/>
          </a:xfrm>
          <a:prstGeom prst="rect">
            <a:avLst/>
          </a:prstGeom>
        </p:spPr>
        <p:txBody>
          <a:bodyPr vert="horz" lIns="108914" tIns="54457" rIns="108914" bIns="54457" rtlCol="0" anchor="ctr">
            <a:noAutofit/>
          </a:bodyPr>
          <a:lstStyle>
            <a:lvl1pPr algn="l">
              <a:defRPr sz="1399">
                <a:solidFill>
                  <a:schemeClr val="tx1"/>
                </a:solidFill>
              </a:defRPr>
            </a:lvl1pPr>
          </a:lstStyle>
          <a:p>
            <a:fld id="{975A587B-5814-4D9B-9598-FE9CB954CB01}" type="slidenum">
              <a:rPr lang="fr-FR" smtClean="0">
                <a:solidFill>
                  <a:srgbClr val="0C419A"/>
                </a:solidFill>
              </a:rPr>
              <a:pPr/>
              <a:t>‹N°›</a:t>
            </a:fld>
            <a:endParaRPr lang="fr-FR" dirty="0">
              <a:solidFill>
                <a:srgbClr val="0C419A"/>
              </a:solidFill>
            </a:endParaRPr>
          </a:p>
        </p:txBody>
      </p:sp>
      <p:sp>
        <p:nvSpPr>
          <p:cNvPr id="12" name="Espace réservé du titre 11">
            <a:extLst>
              <a:ext uri="{FF2B5EF4-FFF2-40B4-BE49-F238E27FC236}">
                <a16:creationId xmlns:a16="http://schemas.microsoft.com/office/drawing/2014/main" id="{55144D2C-A2A5-B94C-B384-9177ADFC1F15}"/>
              </a:ext>
            </a:extLst>
          </p:cNvPr>
          <p:cNvSpPr>
            <a:spLocks noGrp="1"/>
          </p:cNvSpPr>
          <p:nvPr>
            <p:ph type="title"/>
          </p:nvPr>
        </p:nvSpPr>
        <p:spPr>
          <a:xfrm>
            <a:off x="498661" y="494781"/>
            <a:ext cx="11196000" cy="1114817"/>
          </a:xfrm>
          <a:prstGeom prst="rect">
            <a:avLst/>
          </a:prstGeom>
          <a:solidFill>
            <a:schemeClr val="tx1"/>
          </a:solidFill>
          <a:ln w="3175">
            <a:noFill/>
          </a:ln>
        </p:spPr>
        <p:txBody>
          <a:bodyPr vert="horz" lIns="1029110" tIns="85759" rIns="85759" bIns="85759" rtlCol="0" anchor="ctr">
            <a:normAutofit/>
          </a:bodyPr>
          <a:lstStyle/>
          <a:p>
            <a:r>
              <a:rPr lang="fr-FR" dirty="0"/>
              <a:t>Cliquez pour ajouter un titre</a:t>
            </a:r>
          </a:p>
        </p:txBody>
      </p:sp>
      <p:sp>
        <p:nvSpPr>
          <p:cNvPr id="2" name="Espace réservé du texte 1">
            <a:extLst>
              <a:ext uri="{FF2B5EF4-FFF2-40B4-BE49-F238E27FC236}">
                <a16:creationId xmlns:a16="http://schemas.microsoft.com/office/drawing/2014/main" id="{9D6D73F9-492D-4585-A4AD-255F5B73B76F}"/>
              </a:ext>
            </a:extLst>
          </p:cNvPr>
          <p:cNvSpPr>
            <a:spLocks noGrp="1"/>
          </p:cNvSpPr>
          <p:nvPr>
            <p:ph type="body" idx="1"/>
          </p:nvPr>
        </p:nvSpPr>
        <p:spPr>
          <a:xfrm>
            <a:off x="1273095" y="2087732"/>
            <a:ext cx="10421565" cy="3780000"/>
          </a:xfrm>
          <a:prstGeom prst="rect">
            <a:avLst/>
          </a:prstGeom>
          <a:ln w="3175">
            <a:noFill/>
          </a:ln>
        </p:spPr>
        <p:txBody>
          <a:bodyPr vert="horz" lIns="108914" tIns="54457" rIns="108914" bIns="54457"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3"/>
            <a:endParaRPr lang="fr-FR" dirty="0"/>
          </a:p>
          <a:p>
            <a:pPr lvl="4"/>
            <a:endParaRPr lang="fr-FR" dirty="0"/>
          </a:p>
        </p:txBody>
      </p:sp>
    </p:spTree>
    <p:extLst>
      <p:ext uri="{BB962C8B-B14F-4D97-AF65-F5344CB8AC3E}">
        <p14:creationId xmlns:p14="http://schemas.microsoft.com/office/powerpoint/2010/main" val="31072931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26" r:id="rId41"/>
    <p:sldLayoutId id="2147483727" r:id="rId42"/>
    <p:sldLayoutId id="2147483728" r:id="rId43"/>
    <p:sldLayoutId id="2147483729" r:id="rId44"/>
    <p:sldLayoutId id="2147483730" r:id="rId45"/>
    <p:sldLayoutId id="2147483731" r:id="rId46"/>
    <p:sldLayoutId id="2147483732" r:id="rId47"/>
    <p:sldLayoutId id="2147483733" r:id="rId48"/>
    <p:sldLayoutId id="2147483734" r:id="rId49"/>
    <p:sldLayoutId id="2147483735" r:id="rId50"/>
    <p:sldLayoutId id="2147483736" r:id="rId51"/>
    <p:sldLayoutId id="2147483737" r:id="rId52"/>
    <p:sldLayoutId id="2147483738" r:id="rId53"/>
    <p:sldLayoutId id="2147483739" r:id="rId54"/>
    <p:sldLayoutId id="2147483740" r:id="rId55"/>
    <p:sldLayoutId id="2147483741" r:id="rId56"/>
    <p:sldLayoutId id="2147483742" r:id="rId57"/>
    <p:sldLayoutId id="2147483743" r:id="rId58"/>
    <p:sldLayoutId id="2147483744" r:id="rId59"/>
    <p:sldLayoutId id="2147483745" r:id="rId60"/>
    <p:sldLayoutId id="2147483746" r:id="rId61"/>
    <p:sldLayoutId id="2147483747" r:id="rId62"/>
    <p:sldLayoutId id="2147483748" r:id="rId63"/>
    <p:sldLayoutId id="2147483749" r:id="rId64"/>
    <p:sldLayoutId id="2147483750" r:id="rId65"/>
    <p:sldLayoutId id="2147483751" r:id="rId66"/>
    <p:sldLayoutId id="2147483752" r:id="rId67"/>
    <p:sldLayoutId id="2147483753" r:id="rId68"/>
    <p:sldLayoutId id="2147483754" r:id="rId69"/>
    <p:sldLayoutId id="2147483755" r:id="rId70"/>
    <p:sldLayoutId id="2147483756" r:id="rId71"/>
    <p:sldLayoutId id="2147483757" r:id="rId72"/>
    <p:sldLayoutId id="2147483758" r:id="rId73"/>
    <p:sldLayoutId id="2147483759" r:id="rId74"/>
    <p:sldLayoutId id="2147483760" r:id="rId75"/>
    <p:sldLayoutId id="2147483761" r:id="rId76"/>
    <p:sldLayoutId id="2147483762" r:id="rId77"/>
    <p:sldLayoutId id="2147483763" r:id="rId78"/>
    <p:sldLayoutId id="2147483764" r:id="rId79"/>
    <p:sldLayoutId id="2147483765" r:id="rId80"/>
    <p:sldLayoutId id="2147483766" r:id="rId81"/>
    <p:sldLayoutId id="2147483767" r:id="rId82"/>
    <p:sldLayoutId id="2147483768" r:id="rId83"/>
    <p:sldLayoutId id="2147483769" r:id="rId84"/>
    <p:sldLayoutId id="2147483770" r:id="rId85"/>
    <p:sldLayoutId id="2147483771" r:id="rId86"/>
    <p:sldLayoutId id="2147483772" r:id="rId87"/>
    <p:sldLayoutId id="2147483773" r:id="rId88"/>
    <p:sldLayoutId id="2147483774" r:id="rId89"/>
    <p:sldLayoutId id="2147483775" r:id="rId90"/>
    <p:sldLayoutId id="2147483776" r:id="rId91"/>
    <p:sldLayoutId id="2147483777" r:id="rId92"/>
    <p:sldLayoutId id="2147483778" r:id="rId93"/>
    <p:sldLayoutId id="2147483779" r:id="rId94"/>
  </p:sldLayoutIdLst>
  <p:hf hdr="0" ftr="0"/>
  <p:txStyles>
    <p:titleStyle>
      <a:lvl1pPr algn="l" defTabSz="1088271" rtl="0" eaLnBrk="1" latinLnBrk="0" hangingPunct="1">
        <a:lnSpc>
          <a:spcPct val="90000"/>
        </a:lnSpc>
        <a:spcBef>
          <a:spcPct val="0"/>
        </a:spcBef>
        <a:buNone/>
        <a:defRPr sz="2598" b="1" kern="1200" cap="all" baseline="0">
          <a:solidFill>
            <a:schemeClr val="bg1"/>
          </a:solidFill>
          <a:latin typeface="+mj-lt"/>
          <a:ea typeface="+mj-ea"/>
          <a:cs typeface="+mj-cs"/>
        </a:defRPr>
      </a:lvl1pPr>
    </p:titleStyle>
    <p:bodyStyle>
      <a:lvl1pPr marL="0" indent="0" algn="l" defTabSz="1088271" rtl="0" eaLnBrk="1" latinLnBrk="0" hangingPunct="1">
        <a:lnSpc>
          <a:spcPct val="110000"/>
        </a:lnSpc>
        <a:spcBef>
          <a:spcPts val="714"/>
        </a:spcBef>
        <a:spcAft>
          <a:spcPts val="0"/>
        </a:spcAft>
        <a:buClr>
          <a:schemeClr val="tx2"/>
        </a:buClr>
        <a:buFont typeface="Symbol" panose="05050102010706020507" pitchFamily="18" charset="2"/>
        <a:buNone/>
        <a:defRPr sz="2398" b="0" kern="1200">
          <a:solidFill>
            <a:schemeClr val="tx2"/>
          </a:solidFill>
          <a:latin typeface="+mn-lt"/>
          <a:ea typeface="+mn-ea"/>
          <a:cs typeface="+mn-cs"/>
        </a:defRPr>
      </a:lvl1pPr>
      <a:lvl2pPr marL="207830" indent="-207830" algn="l" defTabSz="1088271" rtl="0" eaLnBrk="1" latinLnBrk="0" hangingPunct="1">
        <a:lnSpc>
          <a:spcPct val="110000"/>
        </a:lnSpc>
        <a:spcBef>
          <a:spcPts val="714"/>
        </a:spcBef>
        <a:spcAft>
          <a:spcPts val="0"/>
        </a:spcAft>
        <a:buClr>
          <a:schemeClr val="tx2"/>
        </a:buClr>
        <a:buSzPct val="120000"/>
        <a:buFont typeface="Arial" panose="020B0604020202020204" pitchFamily="34" charset="0"/>
        <a:buChar char="•"/>
        <a:defRPr sz="1898" b="1" i="0" kern="1200">
          <a:solidFill>
            <a:schemeClr val="tx1"/>
          </a:solidFill>
          <a:latin typeface="+mn-lt"/>
          <a:ea typeface="+mn-ea"/>
          <a:cs typeface="+mn-cs"/>
        </a:defRPr>
      </a:lvl2pPr>
      <a:lvl3pPr marL="426995" indent="-219166" algn="l" defTabSz="1088271" rtl="0" eaLnBrk="1" latinLnBrk="0" hangingPunct="1">
        <a:lnSpc>
          <a:spcPct val="110000"/>
        </a:lnSpc>
        <a:spcBef>
          <a:spcPts val="357"/>
        </a:spcBef>
        <a:spcAft>
          <a:spcPts val="0"/>
        </a:spcAft>
        <a:buClr>
          <a:schemeClr val="tx2"/>
        </a:buClr>
        <a:buFont typeface="Arial" panose="020B0604020202020204" pitchFamily="34" charset="0"/>
        <a:buChar char="-"/>
        <a:defRPr sz="1898" b="0" kern="1200">
          <a:solidFill>
            <a:schemeClr val="tx1"/>
          </a:solidFill>
          <a:latin typeface="+mn-lt"/>
          <a:ea typeface="+mn-ea"/>
          <a:cs typeface="+mn-cs"/>
        </a:defRPr>
      </a:lvl3pPr>
      <a:lvl4pPr marL="631046" indent="-204051" algn="l" defTabSz="1088271" rtl="0" eaLnBrk="1" latinLnBrk="0" hangingPunct="1">
        <a:lnSpc>
          <a:spcPct val="110000"/>
        </a:lnSpc>
        <a:spcBef>
          <a:spcPts val="0"/>
        </a:spcBef>
        <a:spcAft>
          <a:spcPts val="0"/>
        </a:spcAft>
        <a:buClr>
          <a:schemeClr val="tx2"/>
        </a:buClr>
        <a:buSzPct val="100000"/>
        <a:buFont typeface="Arial" panose="020B0604020202020204" pitchFamily="34" charset="0"/>
        <a:buChar char="•"/>
        <a:defRPr sz="1399" b="0" kern="1200">
          <a:solidFill>
            <a:schemeClr val="tx1"/>
          </a:solidFill>
          <a:latin typeface="+mn-lt"/>
          <a:ea typeface="+mn-ea"/>
          <a:cs typeface="+mn-cs"/>
        </a:defRPr>
      </a:lvl4pPr>
      <a:lvl5pPr marL="640493" indent="-96358" algn="l" defTabSz="1088271" rtl="0" eaLnBrk="1" latinLnBrk="0" hangingPunct="1">
        <a:lnSpc>
          <a:spcPct val="110000"/>
        </a:lnSpc>
        <a:spcBef>
          <a:spcPts val="0"/>
        </a:spcBef>
        <a:spcAft>
          <a:spcPts val="0"/>
        </a:spcAft>
        <a:buFont typeface="Arial" panose="020B0604020202020204" pitchFamily="34" charset="0"/>
        <a:buNone/>
        <a:defRPr sz="1399" kern="1200" baseline="0">
          <a:solidFill>
            <a:schemeClr val="tx1"/>
          </a:solidFill>
          <a:latin typeface="+mn-lt"/>
          <a:ea typeface="+mn-ea"/>
          <a:cs typeface="+mn-cs"/>
        </a:defRPr>
      </a:lvl5pPr>
      <a:lvl6pPr marL="2992744" indent="-272067" algn="l" defTabSz="1088271" rtl="0" eaLnBrk="1" latinLnBrk="0" hangingPunct="1">
        <a:lnSpc>
          <a:spcPct val="90000"/>
        </a:lnSpc>
        <a:spcBef>
          <a:spcPts val="596"/>
        </a:spcBef>
        <a:buFont typeface="Arial" panose="020B0604020202020204" pitchFamily="34" charset="0"/>
        <a:buChar char="•"/>
        <a:defRPr sz="2098" kern="1200">
          <a:solidFill>
            <a:schemeClr val="tx1"/>
          </a:solidFill>
          <a:latin typeface="+mn-lt"/>
          <a:ea typeface="+mn-ea"/>
          <a:cs typeface="+mn-cs"/>
        </a:defRPr>
      </a:lvl6pPr>
      <a:lvl7pPr marL="3536879" indent="-272067" algn="l" defTabSz="1088271" rtl="0" eaLnBrk="1" latinLnBrk="0" hangingPunct="1">
        <a:lnSpc>
          <a:spcPct val="90000"/>
        </a:lnSpc>
        <a:spcBef>
          <a:spcPts val="596"/>
        </a:spcBef>
        <a:buFont typeface="Arial" panose="020B0604020202020204" pitchFamily="34" charset="0"/>
        <a:buChar char="•"/>
        <a:defRPr sz="2098" kern="1200">
          <a:solidFill>
            <a:schemeClr val="tx1"/>
          </a:solidFill>
          <a:latin typeface="+mn-lt"/>
          <a:ea typeface="+mn-ea"/>
          <a:cs typeface="+mn-cs"/>
        </a:defRPr>
      </a:lvl7pPr>
      <a:lvl8pPr marL="4081015" indent="-272067" algn="l" defTabSz="1088271" rtl="0" eaLnBrk="1" latinLnBrk="0" hangingPunct="1">
        <a:lnSpc>
          <a:spcPct val="90000"/>
        </a:lnSpc>
        <a:spcBef>
          <a:spcPts val="596"/>
        </a:spcBef>
        <a:buFont typeface="Arial" panose="020B0604020202020204" pitchFamily="34" charset="0"/>
        <a:buChar char="•"/>
        <a:defRPr sz="2098" kern="1200">
          <a:solidFill>
            <a:schemeClr val="tx1"/>
          </a:solidFill>
          <a:latin typeface="+mn-lt"/>
          <a:ea typeface="+mn-ea"/>
          <a:cs typeface="+mn-cs"/>
        </a:defRPr>
      </a:lvl8pPr>
      <a:lvl9pPr marL="4625150" indent="-272067" algn="l" defTabSz="1088271" rtl="0" eaLnBrk="1" latinLnBrk="0" hangingPunct="1">
        <a:lnSpc>
          <a:spcPct val="90000"/>
        </a:lnSpc>
        <a:spcBef>
          <a:spcPts val="596"/>
        </a:spcBef>
        <a:buFont typeface="Arial" panose="020B0604020202020204" pitchFamily="34" charset="0"/>
        <a:buChar char="•"/>
        <a:defRPr sz="2098" kern="1200">
          <a:solidFill>
            <a:schemeClr val="tx1"/>
          </a:solidFill>
          <a:latin typeface="+mn-lt"/>
          <a:ea typeface="+mn-ea"/>
          <a:cs typeface="+mn-cs"/>
        </a:defRPr>
      </a:lvl9pPr>
    </p:bodyStyle>
    <p:otherStyle>
      <a:defPPr>
        <a:defRPr lang="fr-FR"/>
      </a:defPPr>
      <a:lvl1pPr marL="0" algn="l" defTabSz="1088271" rtl="0" eaLnBrk="1" latinLnBrk="0" hangingPunct="1">
        <a:defRPr sz="2098" kern="1200">
          <a:solidFill>
            <a:schemeClr val="tx1"/>
          </a:solidFill>
          <a:latin typeface="+mn-lt"/>
          <a:ea typeface="+mn-ea"/>
          <a:cs typeface="+mn-cs"/>
        </a:defRPr>
      </a:lvl1pPr>
      <a:lvl2pPr marL="544135" algn="l" defTabSz="1088271" rtl="0" eaLnBrk="1" latinLnBrk="0" hangingPunct="1">
        <a:defRPr sz="2098" kern="1200">
          <a:solidFill>
            <a:schemeClr val="tx1"/>
          </a:solidFill>
          <a:latin typeface="+mn-lt"/>
          <a:ea typeface="+mn-ea"/>
          <a:cs typeface="+mn-cs"/>
        </a:defRPr>
      </a:lvl2pPr>
      <a:lvl3pPr marL="1088271" algn="l" defTabSz="1088271" rtl="0" eaLnBrk="1" latinLnBrk="0" hangingPunct="1">
        <a:defRPr sz="2098" kern="1200">
          <a:solidFill>
            <a:schemeClr val="tx1"/>
          </a:solidFill>
          <a:latin typeface="+mn-lt"/>
          <a:ea typeface="+mn-ea"/>
          <a:cs typeface="+mn-cs"/>
        </a:defRPr>
      </a:lvl3pPr>
      <a:lvl4pPr marL="1632406" algn="l" defTabSz="1088271" rtl="0" eaLnBrk="1" latinLnBrk="0" hangingPunct="1">
        <a:defRPr sz="2098" kern="1200">
          <a:solidFill>
            <a:schemeClr val="tx1"/>
          </a:solidFill>
          <a:latin typeface="+mn-lt"/>
          <a:ea typeface="+mn-ea"/>
          <a:cs typeface="+mn-cs"/>
        </a:defRPr>
      </a:lvl4pPr>
      <a:lvl5pPr marL="2176541" algn="l" defTabSz="1088271" rtl="0" eaLnBrk="1" latinLnBrk="0" hangingPunct="1">
        <a:defRPr sz="2098" kern="1200">
          <a:solidFill>
            <a:schemeClr val="tx1"/>
          </a:solidFill>
          <a:latin typeface="+mn-lt"/>
          <a:ea typeface="+mn-ea"/>
          <a:cs typeface="+mn-cs"/>
        </a:defRPr>
      </a:lvl5pPr>
      <a:lvl6pPr marL="2720677" algn="l" defTabSz="1088271" rtl="0" eaLnBrk="1" latinLnBrk="0" hangingPunct="1">
        <a:defRPr sz="2098" kern="1200">
          <a:solidFill>
            <a:schemeClr val="tx1"/>
          </a:solidFill>
          <a:latin typeface="+mn-lt"/>
          <a:ea typeface="+mn-ea"/>
          <a:cs typeface="+mn-cs"/>
        </a:defRPr>
      </a:lvl6pPr>
      <a:lvl7pPr marL="3264812" algn="l" defTabSz="1088271" rtl="0" eaLnBrk="1" latinLnBrk="0" hangingPunct="1">
        <a:defRPr sz="2098" kern="1200">
          <a:solidFill>
            <a:schemeClr val="tx1"/>
          </a:solidFill>
          <a:latin typeface="+mn-lt"/>
          <a:ea typeface="+mn-ea"/>
          <a:cs typeface="+mn-cs"/>
        </a:defRPr>
      </a:lvl7pPr>
      <a:lvl8pPr marL="3808946" algn="l" defTabSz="1088271" rtl="0" eaLnBrk="1" latinLnBrk="0" hangingPunct="1">
        <a:defRPr sz="2098" kern="1200">
          <a:solidFill>
            <a:schemeClr val="tx1"/>
          </a:solidFill>
          <a:latin typeface="+mn-lt"/>
          <a:ea typeface="+mn-ea"/>
          <a:cs typeface="+mn-cs"/>
        </a:defRPr>
      </a:lvl8pPr>
      <a:lvl9pPr marL="4353082" algn="l" defTabSz="1088271"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hyperlink" Target="https://www.ameli.fr/val-d-oise/assure/sante/themes/grossesse/preparation-parentalite#PDCV" TargetMode="External"/><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2" Type="http://schemas.openxmlformats.org/officeDocument/2006/relationships/hyperlink" Target="https://cdosf95.com/fr/annuaire_temp.php?all" TargetMode="External"/><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jp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20.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
          <p:cNvSpPr/>
          <p:nvPr/>
        </p:nvSpPr>
        <p:spPr>
          <a:xfrm>
            <a:off x="9324122" y="6269482"/>
            <a:ext cx="2867878" cy="6090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Trebuchet MS"/>
              <a:ea typeface="Trebuchet MS"/>
              <a:cs typeface="Trebuchet MS"/>
              <a:sym typeface="Trebuchet MS"/>
            </a:endParaRPr>
          </a:p>
        </p:txBody>
      </p:sp>
      <p:pic>
        <p:nvPicPr>
          <p:cNvPr id="144" name="Google Shape;144;p1"/>
          <p:cNvPicPr preferRelativeResize="0"/>
          <p:nvPr/>
        </p:nvPicPr>
        <p:blipFill rotWithShape="1">
          <a:blip r:embed="rId3">
            <a:alphaModFix/>
          </a:blip>
          <a:srcRect/>
          <a:stretch/>
        </p:blipFill>
        <p:spPr>
          <a:xfrm>
            <a:off x="0" y="0"/>
            <a:ext cx="4267200" cy="6858000"/>
          </a:xfrm>
          <a:prstGeom prst="rect">
            <a:avLst/>
          </a:prstGeom>
          <a:noFill/>
          <a:ln>
            <a:noFill/>
          </a:ln>
        </p:spPr>
      </p:pic>
      <p:sp>
        <p:nvSpPr>
          <p:cNvPr id="145" name="Google Shape;145;p1"/>
          <p:cNvSpPr txBox="1">
            <a:spLocks noGrp="1"/>
          </p:cNvSpPr>
          <p:nvPr>
            <p:ph type="ctrTitle"/>
          </p:nvPr>
        </p:nvSpPr>
        <p:spPr>
          <a:xfrm>
            <a:off x="4555044" y="1087282"/>
            <a:ext cx="6050180" cy="164630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3B3F44"/>
              </a:buClr>
              <a:buSzPts val="4400"/>
              <a:buFont typeface="arial"/>
              <a:buNone/>
            </a:pPr>
            <a:r>
              <a:rPr lang="fr-FR" sz="4400" b="1" i="0">
                <a:solidFill>
                  <a:srgbClr val="3B3F44"/>
                </a:solidFill>
                <a:latin typeface="arial"/>
                <a:ea typeface="arial"/>
                <a:cs typeface="arial"/>
                <a:sym typeface="arial"/>
              </a:rPr>
              <a:t>Comment améliorer la coordination des sorties de maternité ?</a:t>
            </a:r>
            <a:endParaRPr sz="4400"/>
          </a:p>
        </p:txBody>
      </p:sp>
      <p:sp>
        <p:nvSpPr>
          <p:cNvPr id="146" name="Google Shape;146;p1"/>
          <p:cNvSpPr txBox="1">
            <a:spLocks noGrp="1"/>
          </p:cNvSpPr>
          <p:nvPr>
            <p:ph type="subTitle" idx="1"/>
          </p:nvPr>
        </p:nvSpPr>
        <p:spPr>
          <a:xfrm>
            <a:off x="5871881" y="2961235"/>
            <a:ext cx="3052497" cy="60184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1440"/>
              <a:buNone/>
            </a:pPr>
            <a:r>
              <a:rPr lang="fr-FR"/>
              <a:t>Articulation Ville-Hôpital</a:t>
            </a:r>
            <a:endParaRPr/>
          </a:p>
        </p:txBody>
      </p:sp>
      <p:pic>
        <p:nvPicPr>
          <p:cNvPr id="147" name="Google Shape;147;p1"/>
          <p:cNvPicPr preferRelativeResize="0"/>
          <p:nvPr/>
        </p:nvPicPr>
        <p:blipFill rotWithShape="1">
          <a:blip r:embed="rId4">
            <a:alphaModFix/>
          </a:blip>
          <a:srcRect/>
          <a:stretch/>
        </p:blipFill>
        <p:spPr>
          <a:xfrm>
            <a:off x="5112394" y="6243917"/>
            <a:ext cx="584947" cy="584947"/>
          </a:xfrm>
          <a:prstGeom prst="rect">
            <a:avLst/>
          </a:prstGeom>
          <a:noFill/>
          <a:ln>
            <a:noFill/>
          </a:ln>
        </p:spPr>
      </p:pic>
      <p:pic>
        <p:nvPicPr>
          <p:cNvPr id="148" name="Google Shape;148;p1"/>
          <p:cNvPicPr preferRelativeResize="0"/>
          <p:nvPr/>
        </p:nvPicPr>
        <p:blipFill rotWithShape="1">
          <a:blip r:embed="rId5">
            <a:alphaModFix/>
          </a:blip>
          <a:srcRect/>
          <a:stretch/>
        </p:blipFill>
        <p:spPr>
          <a:xfrm>
            <a:off x="7312065" y="6120963"/>
            <a:ext cx="711123" cy="711123"/>
          </a:xfrm>
          <a:prstGeom prst="rect">
            <a:avLst/>
          </a:prstGeom>
          <a:noFill/>
          <a:ln>
            <a:noFill/>
          </a:ln>
        </p:spPr>
      </p:pic>
      <p:pic>
        <p:nvPicPr>
          <p:cNvPr id="149" name="Google Shape;149;p1"/>
          <p:cNvPicPr preferRelativeResize="0"/>
          <p:nvPr/>
        </p:nvPicPr>
        <p:blipFill rotWithShape="1">
          <a:blip r:embed="rId6">
            <a:alphaModFix/>
          </a:blip>
          <a:srcRect/>
          <a:stretch/>
        </p:blipFill>
        <p:spPr>
          <a:xfrm>
            <a:off x="9758297" y="6296138"/>
            <a:ext cx="1486657" cy="535197"/>
          </a:xfrm>
          <a:prstGeom prst="rect">
            <a:avLst/>
          </a:prstGeom>
          <a:noFill/>
          <a:ln>
            <a:noFill/>
          </a:ln>
        </p:spPr>
      </p:pic>
      <p:pic>
        <p:nvPicPr>
          <p:cNvPr id="150" name="Google Shape;150;p1"/>
          <p:cNvPicPr preferRelativeResize="0"/>
          <p:nvPr/>
        </p:nvPicPr>
        <p:blipFill rotWithShape="1">
          <a:blip r:embed="rId7">
            <a:alphaModFix/>
          </a:blip>
          <a:srcRect/>
          <a:stretch/>
        </p:blipFill>
        <p:spPr>
          <a:xfrm>
            <a:off x="6435583" y="6133215"/>
            <a:ext cx="809214" cy="686605"/>
          </a:xfrm>
          <a:prstGeom prst="rect">
            <a:avLst/>
          </a:prstGeom>
          <a:noFill/>
          <a:ln>
            <a:noFill/>
          </a:ln>
        </p:spPr>
      </p:pic>
      <p:pic>
        <p:nvPicPr>
          <p:cNvPr id="151" name="Google Shape;151;p1"/>
          <p:cNvPicPr preferRelativeResize="0"/>
          <p:nvPr/>
        </p:nvPicPr>
        <p:blipFill rotWithShape="1">
          <a:blip r:embed="rId8">
            <a:alphaModFix/>
          </a:blip>
          <a:srcRect/>
          <a:stretch/>
        </p:blipFill>
        <p:spPr>
          <a:xfrm>
            <a:off x="8802837" y="6293770"/>
            <a:ext cx="870484" cy="584775"/>
          </a:xfrm>
          <a:prstGeom prst="rect">
            <a:avLst/>
          </a:prstGeom>
          <a:noFill/>
          <a:ln>
            <a:noFill/>
          </a:ln>
        </p:spPr>
      </p:pic>
      <p:pic>
        <p:nvPicPr>
          <p:cNvPr id="152" name="Google Shape;152;p1"/>
          <p:cNvPicPr preferRelativeResize="0"/>
          <p:nvPr/>
        </p:nvPicPr>
        <p:blipFill rotWithShape="1">
          <a:blip r:embed="rId9">
            <a:alphaModFix/>
          </a:blip>
          <a:srcRect/>
          <a:stretch/>
        </p:blipFill>
        <p:spPr>
          <a:xfrm>
            <a:off x="8062660" y="6316248"/>
            <a:ext cx="667213" cy="531836"/>
          </a:xfrm>
          <a:prstGeom prst="rect">
            <a:avLst/>
          </a:prstGeom>
          <a:noFill/>
          <a:ln>
            <a:noFill/>
          </a:ln>
        </p:spPr>
      </p:pic>
      <p:pic>
        <p:nvPicPr>
          <p:cNvPr id="153" name="Google Shape;153;p1"/>
          <p:cNvPicPr preferRelativeResize="0"/>
          <p:nvPr/>
        </p:nvPicPr>
        <p:blipFill rotWithShape="1">
          <a:blip r:embed="rId10">
            <a:alphaModFix/>
          </a:blip>
          <a:srcRect/>
          <a:stretch/>
        </p:blipFill>
        <p:spPr>
          <a:xfrm>
            <a:off x="4338842" y="6189270"/>
            <a:ext cx="720157" cy="652642"/>
          </a:xfrm>
          <a:prstGeom prst="rect">
            <a:avLst/>
          </a:prstGeom>
          <a:noFill/>
          <a:ln>
            <a:noFill/>
          </a:ln>
        </p:spPr>
      </p:pic>
      <p:sp>
        <p:nvSpPr>
          <p:cNvPr id="154" name="Google Shape;154;p1"/>
          <p:cNvSpPr txBox="1"/>
          <p:nvPr/>
        </p:nvSpPr>
        <p:spPr>
          <a:xfrm>
            <a:off x="5571411" y="4588253"/>
            <a:ext cx="401744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0" i="0" u="none" strike="noStrike" cap="none">
                <a:solidFill>
                  <a:schemeClr val="dk1"/>
                </a:solidFill>
                <a:latin typeface="Trebuchet MS"/>
                <a:ea typeface="Trebuchet MS"/>
                <a:cs typeface="Trebuchet MS"/>
                <a:sym typeface="Trebuchet MS"/>
              </a:rPr>
              <a:t>WEBINAIRE proposé le 06 décembre 2022 </a:t>
            </a:r>
            <a:endParaRPr/>
          </a:p>
          <a:p>
            <a:pPr marL="0" marR="0" lvl="0" indent="0" algn="ctr" rtl="0">
              <a:spcBef>
                <a:spcPts val="0"/>
              </a:spcBef>
              <a:spcAft>
                <a:spcPts val="0"/>
              </a:spcAft>
              <a:buNone/>
            </a:pPr>
            <a:r>
              <a:rPr lang="fr-FR" sz="1600" b="0" i="0" u="none" strike="noStrike" cap="none">
                <a:solidFill>
                  <a:schemeClr val="dk1"/>
                </a:solidFill>
                <a:latin typeface="Trebuchet MS"/>
                <a:ea typeface="Trebuchet MS"/>
                <a:cs typeface="Trebuchet MS"/>
                <a:sym typeface="Trebuchet MS"/>
              </a:rPr>
              <a:t>et 12 décembre 2022</a:t>
            </a:r>
            <a:endParaRPr/>
          </a:p>
        </p:txBody>
      </p:sp>
      <p:pic>
        <p:nvPicPr>
          <p:cNvPr id="155" name="Google Shape;155;p1"/>
          <p:cNvPicPr preferRelativeResize="0"/>
          <p:nvPr/>
        </p:nvPicPr>
        <p:blipFill rotWithShape="1">
          <a:blip r:embed="rId11">
            <a:alphaModFix/>
          </a:blip>
          <a:srcRect/>
          <a:stretch/>
        </p:blipFill>
        <p:spPr>
          <a:xfrm>
            <a:off x="5824574" y="6268811"/>
            <a:ext cx="483776" cy="535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6804" y="2189554"/>
            <a:ext cx="5839409" cy="4155715"/>
          </a:xfrm>
        </p:spPr>
        <p:txBody>
          <a:bodyPr>
            <a:normAutofit/>
          </a:bodyPr>
          <a:lstStyle/>
          <a:p>
            <a:r>
              <a:rPr lang="fr-FR" sz="4097"/>
              <a:t>REUNION URPS</a:t>
            </a:r>
            <a:br>
              <a:rPr lang="fr-FR" sz="4097"/>
            </a:br>
            <a:r>
              <a:rPr lang="fr-FR" sz="4097"/>
              <a:t>PARCOURS MATERNITE</a:t>
            </a:r>
            <a:endParaRPr lang="fr-FR" sz="4097" dirty="0"/>
          </a:p>
        </p:txBody>
      </p:sp>
      <p:sp>
        <p:nvSpPr>
          <p:cNvPr id="3" name="Espace réservé de la date 2"/>
          <p:cNvSpPr>
            <a:spLocks noGrp="1"/>
          </p:cNvSpPr>
          <p:nvPr>
            <p:ph type="dt" sz="half" idx="10"/>
          </p:nvPr>
        </p:nvSpPr>
        <p:spPr/>
        <p:txBody>
          <a:bodyPr/>
          <a:lstStyle/>
          <a:p>
            <a:pPr defTabSz="1088271">
              <a:buClrTx/>
            </a:pPr>
            <a:fld id="{283CFBEF-98C3-6C4D-AECE-A89E43EA2455}" type="datetime1">
              <a:rPr lang="fr-FR" kern="1200">
                <a:solidFill>
                  <a:srgbClr val="0C419A"/>
                </a:solidFill>
                <a:ea typeface="+mn-ea"/>
                <a:cs typeface="+mn-cs"/>
              </a:rPr>
              <a:pPr defTabSz="1088271">
                <a:buClrTx/>
              </a:pPr>
              <a:t>20/12/2022</a:t>
            </a:fld>
            <a:endParaRPr lang="fr-FR" kern="1200" dirty="0">
              <a:solidFill>
                <a:srgbClr val="0C419A"/>
              </a:solidFill>
              <a:ea typeface="+mn-ea"/>
              <a:cs typeface="+mn-cs"/>
            </a:endParaRPr>
          </a:p>
        </p:txBody>
      </p:sp>
      <p:sp>
        <p:nvSpPr>
          <p:cNvPr id="4" name="Espace réservé du texte 3"/>
          <p:cNvSpPr>
            <a:spLocks noGrp="1"/>
          </p:cNvSpPr>
          <p:nvPr>
            <p:ph type="body" sz="quarter" idx="12"/>
          </p:nvPr>
        </p:nvSpPr>
        <p:spPr>
          <a:xfrm>
            <a:off x="699616" y="5155844"/>
            <a:ext cx="5385443" cy="752061"/>
          </a:xfrm>
        </p:spPr>
        <p:txBody>
          <a:bodyPr/>
          <a:lstStyle/>
          <a:p>
            <a:r>
              <a:rPr lang="fr-FR" dirty="0"/>
              <a:t>6 / 12 décembre 2022</a:t>
            </a:r>
          </a:p>
        </p:txBody>
      </p:sp>
      <p:sp>
        <p:nvSpPr>
          <p:cNvPr id="5" name="Espace réservé du texte 4"/>
          <p:cNvSpPr>
            <a:spLocks noGrp="1"/>
          </p:cNvSpPr>
          <p:nvPr>
            <p:ph type="body" sz="quarter" idx="13"/>
          </p:nvPr>
        </p:nvSpPr>
        <p:spPr>
          <a:xfrm>
            <a:off x="4867424" y="5956250"/>
            <a:ext cx="6797939" cy="316381"/>
          </a:xfrm>
        </p:spPr>
        <p:txBody>
          <a:bodyPr>
            <a:normAutofit fontScale="77500" lnSpcReduction="20000"/>
          </a:bodyPr>
          <a:lstStyle/>
          <a:p>
            <a:r>
              <a:rPr lang="fr-FR" dirty="0"/>
              <a:t>CPAM Val-d’Oise</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3098" r="3098"/>
          <a:stretch>
            <a:fillRect/>
          </a:stretch>
        </p:blipFill>
        <p:spPr bwMode="auto">
          <a:xfrm>
            <a:off x="6328198" y="2189550"/>
            <a:ext cx="5247825" cy="415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a:extLst>
              <a:ext uri="{FF2B5EF4-FFF2-40B4-BE49-F238E27FC236}">
                <a16:creationId xmlns:a16="http://schemas.microsoft.com/office/drawing/2014/main" id="{59F8CAF7-CDEF-04E5-D66E-60A9BE15685B}"/>
              </a:ext>
            </a:extLst>
          </p:cNvPr>
          <p:cNvSpPr txBox="1"/>
          <p:nvPr/>
        </p:nvSpPr>
        <p:spPr>
          <a:xfrm>
            <a:off x="506804" y="5749411"/>
            <a:ext cx="6094428" cy="523220"/>
          </a:xfrm>
          <a:prstGeom prst="rect">
            <a:avLst/>
          </a:prstGeom>
          <a:noFill/>
        </p:spPr>
        <p:txBody>
          <a:bodyPr wrap="square">
            <a:spAutoFit/>
          </a:bodyPr>
          <a:lstStyle/>
          <a:p>
            <a:r>
              <a:rPr lang="fr-FR" dirty="0"/>
              <a:t>Mme N.CENET, référent coordonnateur du lien ville-hôpital et </a:t>
            </a:r>
          </a:p>
          <a:p>
            <a:r>
              <a:rPr lang="fr-FR" dirty="0"/>
              <a:t>parcours de soins, CPAM 95</a:t>
            </a:r>
          </a:p>
        </p:txBody>
      </p:sp>
    </p:spTree>
    <p:extLst>
      <p:ext uri="{BB962C8B-B14F-4D97-AF65-F5344CB8AC3E}">
        <p14:creationId xmlns:p14="http://schemas.microsoft.com/office/powerpoint/2010/main" val="171823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11809" y="191170"/>
            <a:ext cx="11196000" cy="1114205"/>
          </a:xfrm>
        </p:spPr>
        <p:txBody>
          <a:bodyPr/>
          <a:lstStyle/>
          <a:p>
            <a:r>
              <a:rPr lang="fr-FR" dirty="0"/>
              <a:t>Notre contexte local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628" y="1446792"/>
            <a:ext cx="10253093" cy="522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843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3761" y="2997290"/>
            <a:ext cx="11196000" cy="1114205"/>
          </a:xfrm>
        </p:spPr>
        <p:style>
          <a:lnRef idx="1">
            <a:schemeClr val="accent4"/>
          </a:lnRef>
          <a:fillRef idx="2">
            <a:schemeClr val="accent4"/>
          </a:fillRef>
          <a:effectRef idx="1">
            <a:schemeClr val="accent4"/>
          </a:effectRef>
          <a:fontRef idx="minor">
            <a:schemeClr val="dk1"/>
          </a:fontRef>
        </p:style>
        <p:txBody>
          <a:bodyPr/>
          <a:lstStyle/>
          <a:p>
            <a:r>
              <a:rPr lang="fr-FR" dirty="0"/>
              <a:t>Les actions de communication : UN TRAVAIL PARTENARIAL AU SERVICE DU PARCOURS PERINATAL</a:t>
            </a:r>
          </a:p>
        </p:txBody>
      </p:sp>
    </p:spTree>
    <p:extLst>
      <p:ext uri="{BB962C8B-B14F-4D97-AF65-F5344CB8AC3E}">
        <p14:creationId xmlns:p14="http://schemas.microsoft.com/office/powerpoint/2010/main" val="3901673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UN PARTENARIAT renforcé   </a:t>
            </a:r>
          </a:p>
        </p:txBody>
      </p:sp>
      <p:sp>
        <p:nvSpPr>
          <p:cNvPr id="4" name="Espace réservé du texte 3"/>
          <p:cNvSpPr>
            <a:spLocks noGrp="1"/>
          </p:cNvSpPr>
          <p:nvPr>
            <p:ph type="body" sz="quarter" idx="16"/>
          </p:nvPr>
        </p:nvSpPr>
        <p:spPr>
          <a:xfrm>
            <a:off x="1059376" y="1702158"/>
            <a:ext cx="10635739" cy="4532963"/>
          </a:xfrm>
        </p:spPr>
        <p:txBody>
          <a:bodyPr>
            <a:normAutofit/>
          </a:bodyPr>
          <a:lstStyle/>
          <a:p>
            <a:r>
              <a:rPr lang="fr-FR" b="1" u="sng" dirty="0"/>
              <a:t>Acteurs :</a:t>
            </a:r>
          </a:p>
          <a:p>
            <a:r>
              <a:rPr lang="fr-FR" dirty="0"/>
              <a:t>RPVO, CPAM (référent parcours, PRADO, service prévention et communication)</a:t>
            </a:r>
          </a:p>
          <a:p>
            <a:r>
              <a:rPr lang="fr-FR" b="1" u="sng" dirty="0"/>
              <a:t>La méthode : </a:t>
            </a:r>
          </a:p>
          <a:p>
            <a:pPr marL="342626" indent="-342626">
              <a:buFont typeface="Wingdings" panose="05000000000000000000" pitchFamily="2" charset="2"/>
              <a:buChar char="§"/>
            </a:pPr>
            <a:r>
              <a:rPr lang="fr-FR" dirty="0"/>
              <a:t>Co-construction d’actions en concertation dans le cadre du plan ministériel sur les 1000 premiers jours.</a:t>
            </a:r>
          </a:p>
          <a:p>
            <a:pPr marL="342626" indent="-342626">
              <a:buFont typeface="Wingdings" panose="05000000000000000000" pitchFamily="2" charset="2"/>
              <a:buChar char="§"/>
            </a:pPr>
            <a:r>
              <a:rPr lang="fr-FR" dirty="0"/>
              <a:t>Suivi des indicateurs mis en place pour mesurer l’efficacité du plan d’actions par la mise à disposition de données informationnelles</a:t>
            </a:r>
          </a:p>
          <a:p>
            <a:pPr marL="342626" indent="-342626">
              <a:buFontTx/>
              <a:buChar char="-"/>
            </a:pPr>
            <a:endParaRPr lang="fr-FR" dirty="0"/>
          </a:p>
          <a:p>
            <a:endParaRPr lang="fr-FR" dirty="0"/>
          </a:p>
        </p:txBody>
      </p:sp>
    </p:spTree>
    <p:extLst>
      <p:ext uri="{BB962C8B-B14F-4D97-AF65-F5344CB8AC3E}">
        <p14:creationId xmlns:p14="http://schemas.microsoft.com/office/powerpoint/2010/main" val="3281760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162757" y="2061600"/>
            <a:ext cx="9877777" cy="4063082"/>
          </a:xfrm>
        </p:spPr>
        <p:txBody>
          <a:bodyPr>
            <a:normAutofit fontScale="92500" lnSpcReduction="10000"/>
          </a:bodyPr>
          <a:lstStyle/>
          <a:p>
            <a:r>
              <a:rPr lang="fr-FR" dirty="0"/>
              <a:t>Envoi du </a:t>
            </a:r>
            <a:r>
              <a:rPr lang="fr-FR" b="1" dirty="0"/>
              <a:t>courrier </a:t>
            </a:r>
            <a:r>
              <a:rPr lang="fr-FR" dirty="0"/>
              <a:t>d’information et du calendrier de suivi des examens de la </a:t>
            </a:r>
            <a:r>
              <a:rPr lang="fr-FR" b="1" dirty="0"/>
              <a:t>femme enceinte </a:t>
            </a:r>
            <a:r>
              <a:rPr lang="fr-FR" dirty="0"/>
              <a:t>suite à la déclaration de grossesse (18 374 courriers au 14/09)</a:t>
            </a:r>
          </a:p>
          <a:p>
            <a:endParaRPr lang="fr-FR" dirty="0"/>
          </a:p>
          <a:p>
            <a:r>
              <a:rPr lang="fr-FR" dirty="0"/>
              <a:t>Envoi du </a:t>
            </a:r>
            <a:r>
              <a:rPr lang="fr-FR" b="1" dirty="0"/>
              <a:t>courrier</a:t>
            </a:r>
            <a:r>
              <a:rPr lang="fr-FR" dirty="0"/>
              <a:t> d’information et du calendrier de suivi des examens de </a:t>
            </a:r>
            <a:r>
              <a:rPr lang="fr-FR" b="1" dirty="0"/>
              <a:t>l’enfant</a:t>
            </a:r>
            <a:r>
              <a:rPr lang="fr-FR" dirty="0"/>
              <a:t> suite à la déclaration de naissance (12 513 au 17/09). </a:t>
            </a:r>
          </a:p>
          <a:p>
            <a:endParaRPr lang="fr-FR" dirty="0"/>
          </a:p>
          <a:p>
            <a:r>
              <a:rPr lang="fr-FR" dirty="0"/>
              <a:t> </a:t>
            </a:r>
            <a:r>
              <a:rPr lang="fr-FR" b="1" dirty="0"/>
              <a:t>Campagne SMS de promotion de l’EPP </a:t>
            </a:r>
            <a:r>
              <a:rPr lang="fr-FR" dirty="0"/>
              <a:t>menée en février 2022 auprès de 87 femmes enceintes dans leur 4</a:t>
            </a:r>
            <a:r>
              <a:rPr lang="fr-FR" baseline="30000" dirty="0"/>
              <a:t>ème</a:t>
            </a:r>
            <a:r>
              <a:rPr lang="fr-FR" dirty="0"/>
              <a:t> mois de grossesse et bénéficiaires de la CSS.</a:t>
            </a:r>
          </a:p>
          <a:p>
            <a:endParaRPr lang="fr-FR" dirty="0"/>
          </a:p>
          <a:p>
            <a:endParaRPr lang="fr-FR" dirty="0"/>
          </a:p>
        </p:txBody>
      </p:sp>
      <p:sp>
        <p:nvSpPr>
          <p:cNvPr id="3" name="Titre 2"/>
          <p:cNvSpPr>
            <a:spLocks noGrp="1"/>
          </p:cNvSpPr>
          <p:nvPr>
            <p:ph type="title"/>
          </p:nvPr>
        </p:nvSpPr>
        <p:spPr/>
        <p:txBody>
          <a:bodyPr>
            <a:normAutofit/>
          </a:bodyPr>
          <a:lstStyle/>
          <a:p>
            <a:r>
              <a:rPr lang="fr-FR" dirty="0"/>
              <a:t>Actions du service prévention :Bilan 1</a:t>
            </a:r>
            <a:r>
              <a:rPr lang="fr-FR" baseline="30000" dirty="0"/>
              <a:t>ER</a:t>
            </a:r>
            <a:r>
              <a:rPr lang="fr-FR" dirty="0"/>
              <a:t> semestre</a:t>
            </a:r>
          </a:p>
        </p:txBody>
      </p:sp>
    </p:spTree>
    <p:extLst>
      <p:ext uri="{BB962C8B-B14F-4D97-AF65-F5344CB8AC3E}">
        <p14:creationId xmlns:p14="http://schemas.microsoft.com/office/powerpoint/2010/main" val="985165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162757" y="1774109"/>
            <a:ext cx="9877777" cy="4350573"/>
          </a:xfrm>
        </p:spPr>
        <p:txBody>
          <a:bodyPr>
            <a:normAutofit fontScale="85000" lnSpcReduction="20000"/>
          </a:bodyPr>
          <a:lstStyle/>
          <a:p>
            <a:r>
              <a:rPr lang="fr-FR" dirty="0"/>
              <a:t>Organisation de </a:t>
            </a:r>
            <a:r>
              <a:rPr lang="fr-FR" b="1" dirty="0"/>
              <a:t>webinaires</a:t>
            </a:r>
            <a:r>
              <a:rPr lang="fr-FR" dirty="0"/>
              <a:t> de présentation de l’accompagnement des futurs parents proposé par l’Assurance maladie : 03/02 (14 personnes), 09/04 (8), 14/04 (28) et 22/07 (89).</a:t>
            </a:r>
          </a:p>
          <a:p>
            <a:endParaRPr lang="fr-FR" dirty="0"/>
          </a:p>
          <a:p>
            <a:r>
              <a:rPr lang="fr-FR" dirty="0"/>
              <a:t>Intervention lors de </a:t>
            </a:r>
            <a:r>
              <a:rPr lang="fr-FR" b="1" dirty="0"/>
              <a:t>points conseil petite enfance </a:t>
            </a:r>
            <a:r>
              <a:rPr lang="fr-FR" dirty="0"/>
              <a:t>depuis 2021 à Saint Brice sous Forêt les 17/05 (39 personnes) et 29/11, Saint Ouen l’Aumône les 21/05 (20) et 11/10, Garges les Gonesse les 09/06 (14) et 06/10. </a:t>
            </a:r>
          </a:p>
          <a:p>
            <a:endParaRPr lang="fr-FR" dirty="0"/>
          </a:p>
          <a:p>
            <a:r>
              <a:rPr lang="fr-FR" dirty="0"/>
              <a:t>Participation à des </a:t>
            </a:r>
            <a:r>
              <a:rPr lang="fr-FR" b="1" dirty="0"/>
              <a:t>ateliers maternité </a:t>
            </a:r>
            <a:r>
              <a:rPr lang="fr-FR" dirty="0"/>
              <a:t>à Éragny les 18/05 (26 participants) et 24/09, Villiers le Bel le 02/06 (67) et Gonesse le 22/11.</a:t>
            </a:r>
          </a:p>
          <a:p>
            <a:endParaRPr lang="fr-FR" dirty="0"/>
          </a:p>
          <a:p>
            <a:r>
              <a:rPr lang="fr-FR" b="1" dirty="0"/>
              <a:t>Réflexion en cours </a:t>
            </a:r>
            <a:r>
              <a:rPr lang="fr-FR" dirty="0"/>
              <a:t>par d’autres communes pour la mise en place de points conseil et atelier maternité</a:t>
            </a:r>
          </a:p>
          <a:p>
            <a:endParaRPr lang="fr-FR" dirty="0"/>
          </a:p>
          <a:p>
            <a:endParaRPr lang="fr-FR" dirty="0"/>
          </a:p>
        </p:txBody>
      </p:sp>
      <p:sp>
        <p:nvSpPr>
          <p:cNvPr id="3" name="Titre 2"/>
          <p:cNvSpPr>
            <a:spLocks noGrp="1"/>
          </p:cNvSpPr>
          <p:nvPr>
            <p:ph type="title"/>
          </p:nvPr>
        </p:nvSpPr>
        <p:spPr/>
        <p:txBody>
          <a:bodyPr>
            <a:normAutofit/>
          </a:bodyPr>
          <a:lstStyle/>
          <a:p>
            <a:r>
              <a:rPr lang="fr-FR" dirty="0"/>
              <a:t>Actions du service prévention :Bilan 1</a:t>
            </a:r>
            <a:r>
              <a:rPr lang="fr-FR" baseline="30000" dirty="0"/>
              <a:t>ER</a:t>
            </a:r>
            <a:r>
              <a:rPr lang="fr-FR" dirty="0"/>
              <a:t> semestre 2022</a:t>
            </a:r>
          </a:p>
        </p:txBody>
      </p:sp>
    </p:spTree>
    <p:extLst>
      <p:ext uri="{BB962C8B-B14F-4D97-AF65-F5344CB8AC3E}">
        <p14:creationId xmlns:p14="http://schemas.microsoft.com/office/powerpoint/2010/main" val="1832554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sensibilisation des Professionnels de santé sur la promotion de l’EPP</a:t>
            </a:r>
          </a:p>
        </p:txBody>
      </p:sp>
      <p:sp>
        <p:nvSpPr>
          <p:cNvPr id="5" name="Espace réservé du texte 4"/>
          <p:cNvSpPr txBox="1">
            <a:spLocks noGrp="1"/>
          </p:cNvSpPr>
          <p:nvPr>
            <p:ph type="body" sz="quarter" idx="16"/>
          </p:nvPr>
        </p:nvSpPr>
        <p:spPr>
          <a:xfrm>
            <a:off x="915472" y="1774110"/>
            <a:ext cx="10779642" cy="4525088"/>
          </a:xfrm>
          <a:prstGeom prst="rect">
            <a:avLst/>
          </a:prstGeom>
          <a:noFill/>
        </p:spPr>
        <p:txBody>
          <a:bodyPr wrap="square" rtlCol="0">
            <a:spAutoFit/>
          </a:bodyPr>
          <a:lstStyle/>
          <a:p>
            <a:pPr marL="285521" indent="-285521">
              <a:buFont typeface="Arial" panose="020B0604020202020204" pitchFamily="34" charset="0"/>
              <a:buChar char="•"/>
            </a:pPr>
            <a:r>
              <a:rPr lang="fr-FR" sz="1599" dirty="0">
                <a:solidFill>
                  <a:srgbClr val="0070C0"/>
                </a:solidFill>
              </a:rPr>
              <a:t>Diffusion, via les réseaux sociaux, des dates des webinaires régionaux à l’attention des PS pour promouvoir l’EPP (sollicitation RPVO) – Rebond via les CAM PRADO auprès des sages-femmes libérales.</a:t>
            </a:r>
          </a:p>
          <a:p>
            <a:pPr marL="285521" indent="-285521">
              <a:buFont typeface="Arial" panose="020B0604020202020204" pitchFamily="34" charset="0"/>
              <a:buChar char="•"/>
            </a:pPr>
            <a:r>
              <a:rPr lang="fr-FR" sz="1599" dirty="0">
                <a:solidFill>
                  <a:srgbClr val="0070C0"/>
                </a:solidFill>
              </a:rPr>
              <a:t>Vidéo : promotion EPP et suivi à domicile mise en ligne sur les réseaux sociaux le 26 janvier 2022 et sur l’application VIP (Votre Info Prat)</a:t>
            </a:r>
          </a:p>
          <a:p>
            <a:pPr marL="285521" indent="-285521">
              <a:buFont typeface="Arial" panose="020B0604020202020204" pitchFamily="34" charset="0"/>
              <a:buChar char="•"/>
            </a:pPr>
            <a:r>
              <a:rPr lang="fr-FR" sz="1599" dirty="0">
                <a:solidFill>
                  <a:srgbClr val="0070C0"/>
                </a:solidFill>
              </a:rPr>
              <a:t>Promotion via les commissions paritaires des médecins et sages-femmes </a:t>
            </a:r>
          </a:p>
          <a:p>
            <a:pPr marL="285521" indent="-285521">
              <a:buFont typeface="Arial" panose="020B0604020202020204" pitchFamily="34" charset="0"/>
              <a:buChar char="•"/>
            </a:pPr>
            <a:endParaRPr lang="fr-FR" sz="1599" dirty="0">
              <a:solidFill>
                <a:srgbClr val="0070C0"/>
              </a:solidFill>
            </a:endParaRPr>
          </a:p>
          <a:p>
            <a:pPr marL="285521" indent="-285521">
              <a:buFont typeface="Arial" panose="020B0604020202020204" pitchFamily="34" charset="0"/>
              <a:buChar char="•"/>
            </a:pPr>
            <a:endParaRPr lang="fr-FR" sz="1599" dirty="0">
              <a:solidFill>
                <a:srgbClr val="0070C0"/>
              </a:solidFill>
            </a:endParaRPr>
          </a:p>
          <a:p>
            <a:pPr marL="285521" indent="-285521">
              <a:buFont typeface="Arial" panose="020B0604020202020204" pitchFamily="34" charset="0"/>
              <a:buChar char="•"/>
            </a:pPr>
            <a:endParaRPr lang="fr-FR" sz="1599" dirty="0">
              <a:solidFill>
                <a:srgbClr val="0070C0"/>
              </a:solidFill>
            </a:endParaRPr>
          </a:p>
          <a:p>
            <a:pPr marL="285521" indent="-285521">
              <a:buFont typeface="Arial" panose="020B0604020202020204" pitchFamily="34" charset="0"/>
              <a:buChar char="•"/>
            </a:pPr>
            <a:endParaRPr lang="fr-FR" sz="1599" dirty="0">
              <a:solidFill>
                <a:srgbClr val="0070C0"/>
              </a:solidFill>
            </a:endParaRPr>
          </a:p>
          <a:p>
            <a:pPr marL="285521" indent="-285521">
              <a:buFont typeface="Arial" panose="020B0604020202020204" pitchFamily="34" charset="0"/>
              <a:buChar char="•"/>
            </a:pPr>
            <a:endParaRPr lang="fr-FR" sz="1599" dirty="0">
              <a:solidFill>
                <a:srgbClr val="0070C0"/>
              </a:solidFill>
            </a:endParaRPr>
          </a:p>
          <a:p>
            <a:pPr marL="285521" indent="-285521">
              <a:buFont typeface="Arial" panose="020B0604020202020204" pitchFamily="34" charset="0"/>
              <a:buChar char="•"/>
            </a:pPr>
            <a:endParaRPr lang="fr-FR" sz="1599" dirty="0">
              <a:solidFill>
                <a:srgbClr val="0070C0"/>
              </a:solidFill>
            </a:endParaRPr>
          </a:p>
          <a:p>
            <a:pPr marL="285521" indent="-285521">
              <a:buFont typeface="Arial" panose="020B0604020202020204" pitchFamily="34" charset="0"/>
              <a:buChar char="•"/>
            </a:pPr>
            <a:endParaRPr lang="fr-FR" sz="1599" dirty="0">
              <a:solidFill>
                <a:srgbClr val="0070C0"/>
              </a:solidFill>
            </a:endParaRPr>
          </a:p>
          <a:p>
            <a:endParaRPr lang="fr-FR" sz="1599" dirty="0">
              <a:solidFill>
                <a:srgbClr val="000000"/>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134" y="2925337"/>
            <a:ext cx="3750820" cy="335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325" y="2709482"/>
            <a:ext cx="4180094" cy="4003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99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9616" y="1270446"/>
            <a:ext cx="10753193" cy="5396384"/>
          </a:xfrm>
        </p:spPr>
        <p:txBody>
          <a:bodyPr>
            <a:normAutofit fontScale="55000" lnSpcReduction="20000"/>
          </a:bodyPr>
          <a:lstStyle/>
          <a:p>
            <a:pPr lvl="0"/>
            <a:r>
              <a:rPr lang="fr-FR" sz="4496" b="1" i="1" dirty="0"/>
              <a:t>Mail mensuel </a:t>
            </a:r>
            <a:r>
              <a:rPr lang="fr-FR" sz="4496" dirty="0"/>
              <a:t>aux parturientes au 4ème mois de grossesse pour inciter à bénéficier de l</a:t>
            </a:r>
            <a:r>
              <a:rPr lang="fr-FR" sz="4496" b="1" dirty="0"/>
              <a:t>’EPP</a:t>
            </a:r>
            <a:r>
              <a:rPr lang="fr-FR" sz="4496" dirty="0"/>
              <a:t> (insertion de lien : vidéos </a:t>
            </a:r>
            <a:r>
              <a:rPr lang="fr-FR" sz="4496" dirty="0" err="1"/>
              <a:t>youtube</a:t>
            </a:r>
            <a:r>
              <a:rPr lang="fr-FR" sz="4496" dirty="0"/>
              <a:t> et/ou lien AMELI pour liste SF) </a:t>
            </a:r>
          </a:p>
          <a:p>
            <a:r>
              <a:rPr lang="fr-FR" sz="4496" u="sng" dirty="0"/>
              <a:t>Démarrage</a:t>
            </a:r>
            <a:r>
              <a:rPr lang="fr-FR" sz="4496" dirty="0"/>
              <a:t> </a:t>
            </a:r>
            <a:r>
              <a:rPr lang="fr-FR" sz="4496" dirty="0">
                <a:solidFill>
                  <a:schemeClr val="accent6">
                    <a:lumMod val="75000"/>
                  </a:schemeClr>
                </a:solidFill>
              </a:rPr>
              <a:t>le 8 juillet</a:t>
            </a:r>
          </a:p>
          <a:p>
            <a:r>
              <a:rPr lang="fr-FR" sz="4496" u="sng" dirty="0"/>
              <a:t>Cibles</a:t>
            </a:r>
            <a:r>
              <a:rPr lang="fr-FR" sz="4496" dirty="0"/>
              <a:t> : </a:t>
            </a:r>
            <a:r>
              <a:rPr lang="fr-FR" sz="4496" dirty="0">
                <a:solidFill>
                  <a:srgbClr val="00B050"/>
                </a:solidFill>
              </a:rPr>
              <a:t>4 190 femmes enceintes </a:t>
            </a:r>
            <a:r>
              <a:rPr lang="fr-FR" sz="4496" dirty="0"/>
              <a:t>ont reçu le mail: compte AMELI (80% des femmes) avec autorisation de contact, régime général</a:t>
            </a:r>
          </a:p>
          <a:p>
            <a:r>
              <a:rPr lang="fr-FR" sz="4496" dirty="0"/>
              <a:t>Taux d’ouverture sur juillet : </a:t>
            </a:r>
            <a:r>
              <a:rPr lang="fr-FR" sz="4496" b="1" dirty="0"/>
              <a:t>64% juillet, 60% en septembre, 65% en octobre </a:t>
            </a:r>
          </a:p>
          <a:p>
            <a:r>
              <a:rPr lang="fr-FR" sz="4496" dirty="0"/>
              <a:t>Taux de réactivité </a:t>
            </a:r>
            <a:r>
              <a:rPr lang="fr-FR" sz="4496" b="1" dirty="0"/>
              <a:t>16% juillet, 14% en septembre et octobre</a:t>
            </a:r>
            <a:r>
              <a:rPr lang="fr-FR" sz="4496" dirty="0"/>
              <a:t>(% de femmes enceintes qui ont ouvert le mail et cliqué sur le lien renvoyant vers le site) : </a:t>
            </a:r>
            <a:r>
              <a:rPr lang="fr-FR" sz="4496" u="sng" dirty="0">
                <a:solidFill>
                  <a:srgbClr val="0070C0"/>
                </a:solidFill>
                <a:latin typeface="Calibri"/>
                <a:ea typeface="Calibri"/>
                <a:hlinkClick r:id="rId3"/>
              </a:rPr>
              <a:t>https://www.ameli.fr/val-d-oise/assure/sante/themes/grossesse/preparation-parentalite#PDCV</a:t>
            </a:r>
            <a:r>
              <a:rPr lang="fr-FR" sz="4496" dirty="0">
                <a:solidFill>
                  <a:srgbClr val="1F497D"/>
                </a:solidFill>
                <a:latin typeface="Calibri"/>
                <a:ea typeface="Calibri"/>
              </a:rPr>
              <a:t>) </a:t>
            </a:r>
            <a:r>
              <a:rPr lang="fr-FR" sz="4496" dirty="0"/>
              <a:t>– 779 mails transmis (fiche)</a:t>
            </a:r>
          </a:p>
          <a:p>
            <a:endParaRPr lang="fr-FR" sz="4496" dirty="0">
              <a:solidFill>
                <a:srgbClr val="FF0000"/>
              </a:solidFill>
            </a:endParaRPr>
          </a:p>
          <a:p>
            <a:endParaRPr lang="fr-FR" sz="6695" dirty="0">
              <a:solidFill>
                <a:srgbClr val="FF0000"/>
              </a:solidFill>
            </a:endParaRPr>
          </a:p>
          <a:p>
            <a:endParaRPr lang="fr-FR" sz="6695" dirty="0">
              <a:solidFill>
                <a:srgbClr val="FF0000"/>
              </a:solidFill>
            </a:endParaRPr>
          </a:p>
          <a:p>
            <a:pPr lvl="0">
              <a:buFont typeface="Wingdings" panose="05000000000000000000" pitchFamily="2" charset="2"/>
              <a:buChar char="v"/>
            </a:pPr>
            <a:endParaRPr lang="fr-FR" dirty="0">
              <a:solidFill>
                <a:srgbClr val="FF0000"/>
              </a:solidFill>
            </a:endParaRPr>
          </a:p>
          <a:p>
            <a:pPr lvl="0"/>
            <a:endParaRPr lang="fr-FR" dirty="0"/>
          </a:p>
          <a:p>
            <a:pPr lvl="0"/>
            <a:endParaRPr lang="fr-FR" dirty="0"/>
          </a:p>
          <a:p>
            <a:pPr lvl="0"/>
            <a:endParaRPr lang="fr-FR" dirty="0"/>
          </a:p>
          <a:p>
            <a:endParaRPr lang="fr-FR" dirty="0"/>
          </a:p>
          <a:p>
            <a:endParaRPr lang="fr-FR" dirty="0"/>
          </a:p>
        </p:txBody>
      </p:sp>
      <p:sp>
        <p:nvSpPr>
          <p:cNvPr id="2" name="Titre 1"/>
          <p:cNvSpPr>
            <a:spLocks noGrp="1"/>
          </p:cNvSpPr>
          <p:nvPr>
            <p:ph type="title"/>
          </p:nvPr>
        </p:nvSpPr>
        <p:spPr>
          <a:xfrm>
            <a:off x="483761" y="119219"/>
            <a:ext cx="11196000" cy="791470"/>
          </a:xfrm>
        </p:spPr>
        <p:txBody>
          <a:bodyPr>
            <a:normAutofit fontScale="90000"/>
          </a:bodyPr>
          <a:lstStyle/>
          <a:p>
            <a:pPr algn="ctr"/>
            <a:br>
              <a:rPr lang="fr-FR" sz="3197" dirty="0"/>
            </a:br>
            <a:r>
              <a:rPr lang="fr-FR" sz="3197" dirty="0"/>
              <a:t>Campagnes mensuelles</a:t>
            </a:r>
            <a:br>
              <a:rPr lang="fr-FR" sz="3197" dirty="0"/>
            </a:br>
            <a:endParaRPr lang="fr-FR" sz="3197" dirty="0"/>
          </a:p>
        </p:txBody>
      </p:sp>
    </p:spTree>
    <p:extLst>
      <p:ext uri="{BB962C8B-B14F-4D97-AF65-F5344CB8AC3E}">
        <p14:creationId xmlns:p14="http://schemas.microsoft.com/office/powerpoint/2010/main" val="488243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273095" y="1702158"/>
            <a:ext cx="10421565" cy="4164235"/>
          </a:xfrm>
        </p:spPr>
        <p:txBody>
          <a:bodyPr>
            <a:normAutofit fontScale="85000" lnSpcReduction="10000"/>
          </a:bodyPr>
          <a:lstStyle/>
          <a:p>
            <a:pPr>
              <a:buFont typeface="Wingdings" panose="05000000000000000000" pitchFamily="2" charset="2"/>
              <a:buChar char="v"/>
            </a:pPr>
            <a:r>
              <a:rPr lang="fr-FR" b="1" i="1" dirty="0"/>
              <a:t>Sms</a:t>
            </a:r>
            <a:r>
              <a:rPr lang="fr-FR" b="1" dirty="0"/>
              <a:t> promotion </a:t>
            </a:r>
            <a:r>
              <a:rPr lang="fr-FR" dirty="0"/>
              <a:t>de l’EPP menée en février 2022 auprès de 87 femmes enceintes dans leur 4</a:t>
            </a:r>
            <a:r>
              <a:rPr lang="fr-FR" baseline="30000" dirty="0"/>
              <a:t>ème</a:t>
            </a:r>
            <a:r>
              <a:rPr lang="fr-FR" dirty="0"/>
              <a:t> mois de grossesse et bénéficiaires de la CSS. Même lien. </a:t>
            </a:r>
          </a:p>
          <a:p>
            <a:r>
              <a:rPr lang="fr-FR" dirty="0">
                <a:effectLst>
                  <a:outerShdw blurRad="38100" dist="38100" dir="2700000" algn="tl">
                    <a:srgbClr val="000000">
                      <a:alpha val="43137"/>
                    </a:srgbClr>
                  </a:outerShdw>
                </a:effectLst>
              </a:rPr>
              <a:t>Assurance Maladie : Pensez à l’EPP. Allez sur « même lien que le précédent »cibles mamans précaires, lien vers la PMI</a:t>
            </a:r>
          </a:p>
          <a:p>
            <a:r>
              <a:rPr lang="fr-FR" dirty="0">
                <a:solidFill>
                  <a:srgbClr val="00B050"/>
                </a:solidFill>
              </a:rPr>
              <a:t>Mensuel</a:t>
            </a:r>
            <a:r>
              <a:rPr lang="fr-FR" dirty="0"/>
              <a:t> depuis le 25 juillet, </a:t>
            </a:r>
            <a:r>
              <a:rPr lang="fr-FR" dirty="0">
                <a:solidFill>
                  <a:srgbClr val="00B050"/>
                </a:solidFill>
              </a:rPr>
              <a:t>206 femmes enceintes </a:t>
            </a:r>
            <a:r>
              <a:rPr lang="fr-FR" dirty="0"/>
              <a:t>ont reçu le SMS </a:t>
            </a:r>
            <a:r>
              <a:rPr lang="fr-FR" dirty="0">
                <a:solidFill>
                  <a:srgbClr val="00B050"/>
                </a:solidFill>
              </a:rPr>
              <a:t>soit 40 sms par mois en moyenne</a:t>
            </a:r>
            <a:endParaRPr lang="fr-FR" b="1" i="1" dirty="0"/>
          </a:p>
          <a:p>
            <a:pPr lvl="0">
              <a:buFont typeface="Wingdings" panose="05000000000000000000" pitchFamily="2" charset="2"/>
              <a:buChar char="v"/>
            </a:pPr>
            <a:r>
              <a:rPr lang="fr-FR" b="1" i="1" dirty="0"/>
              <a:t>SMS </a:t>
            </a:r>
            <a:r>
              <a:rPr lang="fr-FR" dirty="0"/>
              <a:t>au 1</a:t>
            </a:r>
            <a:r>
              <a:rPr lang="fr-FR" baseline="30000" dirty="0"/>
              <a:t>er</a:t>
            </a:r>
            <a:r>
              <a:rPr lang="fr-FR" dirty="0"/>
              <a:t> jour du 6</a:t>
            </a:r>
            <a:r>
              <a:rPr lang="fr-FR" baseline="30000" dirty="0"/>
              <a:t>ème</a:t>
            </a:r>
            <a:r>
              <a:rPr lang="fr-FR" dirty="0"/>
              <a:t> mois adhérente ou non au compte AMELI avec autorisation de contact : incitation au </a:t>
            </a:r>
            <a:r>
              <a:rPr lang="fr-FR" b="1" dirty="0"/>
              <a:t>suivi par une SF</a:t>
            </a:r>
            <a:r>
              <a:rPr lang="fr-FR" dirty="0"/>
              <a:t> avant la fin de la grossesse pour préparer le suivi à domicile après l’accouchement </a:t>
            </a:r>
          </a:p>
          <a:p>
            <a:r>
              <a:rPr lang="fr-FR" dirty="0"/>
              <a:t>Début le 25 juillet, </a:t>
            </a:r>
            <a:r>
              <a:rPr lang="fr-FR" dirty="0">
                <a:solidFill>
                  <a:srgbClr val="00B050"/>
                </a:solidFill>
              </a:rPr>
              <a:t>3 145 SMS transmis soit 700 SMS par mois en moyenne </a:t>
            </a:r>
          </a:p>
          <a:p>
            <a:r>
              <a:rPr lang="fr-FR" dirty="0">
                <a:solidFill>
                  <a:srgbClr val="1F497D"/>
                </a:solidFill>
                <a:latin typeface="Calibri"/>
                <a:ea typeface="Calibri"/>
              </a:rPr>
              <a:t>Renvoyant vers le site : </a:t>
            </a:r>
            <a:r>
              <a:rPr lang="fr-FR" u="sng" dirty="0">
                <a:solidFill>
                  <a:srgbClr val="0070C0"/>
                </a:solidFill>
                <a:latin typeface="Calibri"/>
                <a:ea typeface="Calibri"/>
                <a:hlinkClick r:id="rId2"/>
              </a:rPr>
              <a:t>https://cdosf95.com/fr/annuaire_temp.php?all</a:t>
            </a:r>
            <a:r>
              <a:rPr lang="fr-FR" dirty="0">
                <a:solidFill>
                  <a:srgbClr val="0070C0"/>
                </a:solidFill>
                <a:latin typeface="Calibri"/>
                <a:ea typeface="Calibri"/>
              </a:rPr>
              <a:t> </a:t>
            </a:r>
            <a:endParaRPr lang="fr-FR" dirty="0">
              <a:latin typeface="Calibri"/>
              <a:ea typeface="Calibri"/>
            </a:endParaRPr>
          </a:p>
          <a:p>
            <a:endParaRPr lang="fr-FR" dirty="0"/>
          </a:p>
        </p:txBody>
      </p:sp>
      <p:sp>
        <p:nvSpPr>
          <p:cNvPr id="5" name="Titre 4"/>
          <p:cNvSpPr>
            <a:spLocks noGrp="1"/>
          </p:cNvSpPr>
          <p:nvPr>
            <p:ph type="title"/>
          </p:nvPr>
        </p:nvSpPr>
        <p:spPr>
          <a:xfrm>
            <a:off x="498661" y="496393"/>
            <a:ext cx="11196000" cy="702102"/>
          </a:xfrm>
        </p:spPr>
        <p:txBody>
          <a:bodyPr>
            <a:normAutofit fontScale="90000"/>
          </a:bodyPr>
          <a:lstStyle/>
          <a:p>
            <a:pPr algn="ctr"/>
            <a:br>
              <a:rPr lang="fr-FR" sz="2798" dirty="0"/>
            </a:br>
            <a:r>
              <a:rPr lang="fr-FR" sz="2798" dirty="0"/>
              <a:t>Campagnes mensuelles</a:t>
            </a:r>
            <a:br>
              <a:rPr lang="fr-FR" sz="2798" dirty="0"/>
            </a:br>
            <a:endParaRPr lang="fr-FR" dirty="0"/>
          </a:p>
        </p:txBody>
      </p:sp>
    </p:spTree>
    <p:extLst>
      <p:ext uri="{BB962C8B-B14F-4D97-AF65-F5344CB8AC3E}">
        <p14:creationId xmlns:p14="http://schemas.microsoft.com/office/powerpoint/2010/main" val="1049877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lnSpcReduction="10000"/>
          </a:bodyPr>
          <a:lstStyle/>
          <a:p>
            <a:pPr lvl="0"/>
            <a:r>
              <a:rPr lang="fr-FR" b="1" dirty="0"/>
              <a:t>SMS en prévision de l’arrêt du PRADO </a:t>
            </a:r>
          </a:p>
          <a:p>
            <a:r>
              <a:rPr lang="fr-FR" dirty="0">
                <a:solidFill>
                  <a:srgbClr val="00B050"/>
                </a:solidFill>
              </a:rPr>
              <a:t>Beaumont Conti et CH Pontoise</a:t>
            </a:r>
          </a:p>
          <a:p>
            <a:pPr lvl="0"/>
            <a:r>
              <a:rPr lang="fr-FR" u="sng" dirty="0"/>
              <a:t>Cibles</a:t>
            </a:r>
            <a:r>
              <a:rPr lang="fr-FR" dirty="0"/>
              <a:t> : femmes 6</a:t>
            </a:r>
            <a:r>
              <a:rPr lang="fr-FR" baseline="30000" dirty="0"/>
              <a:t>ème</a:t>
            </a:r>
            <a:r>
              <a:rPr lang="fr-FR" dirty="0"/>
              <a:t> mois pour incitation à contacter une SF pour le suivi à domicile</a:t>
            </a:r>
          </a:p>
          <a:p>
            <a:pPr lvl="0"/>
            <a:endParaRPr lang="fr-FR" dirty="0"/>
          </a:p>
          <a:p>
            <a:pPr lvl="0"/>
            <a:r>
              <a:rPr lang="fr-FR" b="1" i="1" dirty="0"/>
              <a:t>Flyer</a:t>
            </a:r>
            <a:r>
              <a:rPr lang="fr-FR" b="1" dirty="0"/>
              <a:t> EPP et EPNP</a:t>
            </a:r>
            <a:r>
              <a:rPr lang="fr-FR" dirty="0"/>
              <a:t> </a:t>
            </a:r>
          </a:p>
          <a:p>
            <a:pPr lvl="0"/>
            <a:r>
              <a:rPr lang="fr-FR" dirty="0"/>
              <a:t>En cours de finalisation </a:t>
            </a:r>
          </a:p>
          <a:p>
            <a:pPr lvl="0"/>
            <a:r>
              <a:rPr lang="fr-FR" dirty="0"/>
              <a:t>La stratégie de diffusion sera prochainement définie</a:t>
            </a:r>
          </a:p>
          <a:p>
            <a:endParaRPr lang="fr-FR" dirty="0"/>
          </a:p>
        </p:txBody>
      </p:sp>
      <p:sp>
        <p:nvSpPr>
          <p:cNvPr id="5" name="Titre 4"/>
          <p:cNvSpPr>
            <a:spLocks noGrp="1"/>
          </p:cNvSpPr>
          <p:nvPr>
            <p:ph type="title"/>
          </p:nvPr>
        </p:nvSpPr>
        <p:spPr/>
        <p:txBody>
          <a:bodyPr/>
          <a:lstStyle/>
          <a:p>
            <a:pPr algn="ctr"/>
            <a:r>
              <a:rPr lang="fr-FR" dirty="0"/>
              <a:t>Actions ponctuelles</a:t>
            </a:r>
          </a:p>
        </p:txBody>
      </p:sp>
    </p:spTree>
    <p:extLst>
      <p:ext uri="{BB962C8B-B14F-4D97-AF65-F5344CB8AC3E}">
        <p14:creationId xmlns:p14="http://schemas.microsoft.com/office/powerpoint/2010/main" val="1500358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677334" y="609600"/>
            <a:ext cx="930934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100"/>
              <a:buFont typeface="Trebuchet MS"/>
              <a:buNone/>
            </a:pPr>
            <a:r>
              <a:rPr lang="fr-FR" sz="3100" dirty="0"/>
              <a:t>I. Présentation de l’URPS SF Ile-de-France</a:t>
            </a:r>
            <a:endParaRPr dirty="0"/>
          </a:p>
        </p:txBody>
      </p:sp>
      <p:sp>
        <p:nvSpPr>
          <p:cNvPr id="161" name="Google Shape;161;p2"/>
          <p:cNvSpPr txBox="1">
            <a:spLocks noGrp="1"/>
          </p:cNvSpPr>
          <p:nvPr>
            <p:ph type="body" idx="1"/>
          </p:nvPr>
        </p:nvSpPr>
        <p:spPr>
          <a:xfrm>
            <a:off x="498215" y="1516497"/>
            <a:ext cx="8928589" cy="429041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342900" lvl="0" indent="-251459" algn="just" rtl="0">
              <a:lnSpc>
                <a:spcPct val="80000"/>
              </a:lnSpc>
              <a:spcBef>
                <a:spcPts val="0"/>
              </a:spcBef>
              <a:spcAft>
                <a:spcPts val="0"/>
              </a:spcAft>
              <a:buSzPts val="1008"/>
              <a:buNone/>
            </a:pPr>
            <a:endParaRPr dirty="0">
              <a:solidFill>
                <a:schemeClr val="dk1"/>
              </a:solidFill>
              <a:latin typeface="Arial"/>
              <a:ea typeface="Arial"/>
              <a:cs typeface="Arial"/>
              <a:sym typeface="Arial"/>
            </a:endParaRPr>
          </a:p>
          <a:p>
            <a:pPr marL="377191" indent="-285750" algn="just">
              <a:lnSpc>
                <a:spcPct val="80000"/>
              </a:lnSpc>
              <a:spcBef>
                <a:spcPts val="0"/>
              </a:spcBef>
              <a:buSzPct val="100000"/>
              <a:buFont typeface="Wingdings" panose="05000000000000000000" pitchFamily="2" charset="2"/>
              <a:buChar char="Ø"/>
            </a:pPr>
            <a:r>
              <a:rPr lang="fr-FR" dirty="0">
                <a:solidFill>
                  <a:schemeClr val="dk1"/>
                </a:solidFill>
                <a:latin typeface="Calibri" panose="020F0502020204030204" pitchFamily="34" charset="0"/>
                <a:ea typeface="Arial"/>
                <a:cs typeface="Calibri" panose="020F0502020204030204" pitchFamily="34" charset="0"/>
                <a:sym typeface="Arial"/>
              </a:rPr>
              <a:t>URPS= </a:t>
            </a:r>
            <a:r>
              <a:rPr lang="fr-FR" b="1" dirty="0">
                <a:solidFill>
                  <a:schemeClr val="accent6"/>
                </a:solidFill>
                <a:latin typeface="Calibri" panose="020F0502020204030204" pitchFamily="34" charset="0"/>
                <a:ea typeface="Arial"/>
                <a:cs typeface="Calibri" panose="020F0502020204030204" pitchFamily="34" charset="0"/>
                <a:sym typeface="Arial"/>
              </a:rPr>
              <a:t>Union Régionale des Professionnels de Santé</a:t>
            </a:r>
            <a:r>
              <a:rPr lang="fr-FR" dirty="0">
                <a:solidFill>
                  <a:schemeClr val="dk1"/>
                </a:solidFill>
                <a:latin typeface="Calibri" panose="020F0502020204030204" pitchFamily="34" charset="0"/>
                <a:ea typeface="Arial"/>
                <a:cs typeface="Calibri" panose="020F0502020204030204" pitchFamily="34" charset="0"/>
                <a:sym typeface="Arial"/>
              </a:rPr>
              <a:t>. Statut = association loi 1901</a:t>
            </a: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r>
              <a:rPr lang="fr-FR" dirty="0">
                <a:solidFill>
                  <a:schemeClr val="dk1"/>
                </a:solidFill>
                <a:latin typeface="Calibri" panose="020F0502020204030204" pitchFamily="34" charset="0"/>
                <a:ea typeface="Arial"/>
                <a:cs typeface="Calibri" panose="020F0502020204030204" pitchFamily="34" charset="0"/>
                <a:sym typeface="Arial"/>
              </a:rPr>
              <a:t>Créées en même temps que les ARS (Agences Régionales de Santé) par la </a:t>
            </a:r>
            <a:r>
              <a:rPr lang="fr-FR" u="sng" dirty="0">
                <a:solidFill>
                  <a:schemeClr val="dk1"/>
                </a:solidFill>
                <a:latin typeface="Calibri" panose="020F0502020204030204" pitchFamily="34" charset="0"/>
                <a:ea typeface="Arial"/>
                <a:cs typeface="Calibri" panose="020F0502020204030204" pitchFamily="34" charset="0"/>
                <a:sym typeface="Arial"/>
              </a:rPr>
              <a:t>loi HPST de 2009</a:t>
            </a:r>
            <a:r>
              <a:rPr lang="fr-FR" dirty="0">
                <a:solidFill>
                  <a:schemeClr val="dk1"/>
                </a:solidFill>
                <a:latin typeface="Calibri" panose="020F0502020204030204" pitchFamily="34" charset="0"/>
                <a:ea typeface="Arial"/>
                <a:cs typeface="Calibri" panose="020F0502020204030204" pitchFamily="34" charset="0"/>
                <a:sym typeface="Arial"/>
              </a:rPr>
              <a:t>.</a:t>
            </a:r>
          </a:p>
          <a:p>
            <a:pPr marL="342900" lvl="0" indent="-251459" algn="just" rtl="0">
              <a:lnSpc>
                <a:spcPct val="80000"/>
              </a:lnSpc>
              <a:spcBef>
                <a:spcPts val="0"/>
              </a:spcBef>
              <a:spcAft>
                <a:spcPts val="0"/>
              </a:spcAft>
              <a:buSzPts val="1008"/>
              <a:buNone/>
            </a:pP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r>
              <a:rPr lang="fr-FR" dirty="0">
                <a:solidFill>
                  <a:schemeClr val="dk1"/>
                </a:solidFill>
                <a:latin typeface="Calibri" panose="020F0502020204030204" pitchFamily="34" charset="0"/>
                <a:ea typeface="Arial"/>
                <a:cs typeface="Calibri" panose="020F0502020204030204" pitchFamily="34" charset="0"/>
                <a:sym typeface="Arial"/>
              </a:rPr>
              <a:t>-  Les URPS représentent les professionnels de santé </a:t>
            </a:r>
            <a:r>
              <a:rPr lang="fr-FR" u="sng" dirty="0">
                <a:solidFill>
                  <a:schemeClr val="dk1"/>
                </a:solidFill>
                <a:latin typeface="Calibri" panose="020F0502020204030204" pitchFamily="34" charset="0"/>
                <a:ea typeface="Arial"/>
                <a:cs typeface="Calibri" panose="020F0502020204030204" pitchFamily="34" charset="0"/>
                <a:sym typeface="Arial"/>
              </a:rPr>
              <a:t>libéraux</a:t>
            </a:r>
            <a:r>
              <a:rPr lang="fr-FR" dirty="0">
                <a:solidFill>
                  <a:schemeClr val="dk1"/>
                </a:solidFill>
                <a:latin typeface="Calibri" panose="020F0502020204030204" pitchFamily="34" charset="0"/>
                <a:ea typeface="Arial"/>
                <a:cs typeface="Calibri" panose="020F0502020204030204" pitchFamily="34" charset="0"/>
                <a:sym typeface="Arial"/>
              </a:rPr>
              <a:t> auprès des </a:t>
            </a:r>
            <a:r>
              <a:rPr lang="fr-FR" u="sng" dirty="0">
                <a:solidFill>
                  <a:schemeClr val="dk1"/>
                </a:solidFill>
                <a:latin typeface="Calibri" panose="020F0502020204030204" pitchFamily="34" charset="0"/>
                <a:ea typeface="Arial"/>
                <a:cs typeface="Calibri" panose="020F0502020204030204" pitchFamily="34" charset="0"/>
                <a:sym typeface="Arial"/>
              </a:rPr>
              <a:t>ARS</a:t>
            </a:r>
            <a:r>
              <a:rPr lang="fr-FR" dirty="0">
                <a:solidFill>
                  <a:schemeClr val="dk1"/>
                </a:solidFill>
                <a:latin typeface="Calibri" panose="020F0502020204030204" pitchFamily="34" charset="0"/>
                <a:ea typeface="Arial"/>
                <a:cs typeface="Calibri" panose="020F0502020204030204" pitchFamily="34" charset="0"/>
                <a:sym typeface="Arial"/>
              </a:rPr>
              <a:t> et participent à l’élaboration et à la mise en œuvre du </a:t>
            </a:r>
            <a:r>
              <a:rPr lang="fr-FR" u="sng" dirty="0">
                <a:solidFill>
                  <a:schemeClr val="dk1"/>
                </a:solidFill>
                <a:latin typeface="Calibri" panose="020F0502020204030204" pitchFamily="34" charset="0"/>
                <a:ea typeface="Arial"/>
                <a:cs typeface="Calibri" panose="020F0502020204030204" pitchFamily="34" charset="0"/>
                <a:sym typeface="Arial"/>
              </a:rPr>
              <a:t>PRS</a:t>
            </a:r>
            <a:r>
              <a:rPr lang="fr-FR" dirty="0">
                <a:solidFill>
                  <a:schemeClr val="dk1"/>
                </a:solidFill>
                <a:latin typeface="Calibri" panose="020F0502020204030204" pitchFamily="34" charset="0"/>
                <a:ea typeface="Arial"/>
                <a:cs typeface="Calibri" panose="020F0502020204030204" pitchFamily="34" charset="0"/>
                <a:sym typeface="Arial"/>
              </a:rPr>
              <a:t> (Projet Régional de santé). </a:t>
            </a: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r>
              <a:rPr lang="fr-FR" dirty="0">
                <a:solidFill>
                  <a:schemeClr val="dk1"/>
                </a:solidFill>
                <a:latin typeface="Calibri" panose="020F0502020204030204" pitchFamily="34" charset="0"/>
                <a:ea typeface="Arial"/>
                <a:cs typeface="Calibri" panose="020F0502020204030204" pitchFamily="34" charset="0"/>
                <a:sym typeface="Arial"/>
              </a:rPr>
              <a:t>-   Les membres des URPS sont issus des différents syndicats professionnels représentatifs (ONSSF et UNSSF nous concernant).</a:t>
            </a: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r>
              <a:rPr lang="fr-FR" dirty="0">
                <a:solidFill>
                  <a:schemeClr val="dk1"/>
                </a:solidFill>
                <a:latin typeface="Calibri" panose="020F0502020204030204" pitchFamily="34" charset="0"/>
                <a:ea typeface="Arial"/>
                <a:cs typeface="Calibri" panose="020F0502020204030204" pitchFamily="34" charset="0"/>
                <a:sym typeface="Arial"/>
              </a:rPr>
              <a:t>-   Les URPS sont financées par la CURPS (</a:t>
            </a:r>
            <a:r>
              <a:rPr lang="fr-FR" dirty="0">
                <a:solidFill>
                  <a:schemeClr val="dk1"/>
                </a:solidFill>
                <a:highlight>
                  <a:srgbClr val="FFFFFF"/>
                </a:highlight>
                <a:latin typeface="Calibri" panose="020F0502020204030204" pitchFamily="34" charset="0"/>
                <a:ea typeface="Arial"/>
                <a:cs typeface="Calibri" panose="020F0502020204030204" pitchFamily="34" charset="0"/>
                <a:sym typeface="Arial"/>
              </a:rPr>
              <a:t>la contribution aux unions régionales des professionnels de santé) qui est AUTOMATIQUEMENT prélevée par l’URSSAF et qui correspond pour les </a:t>
            </a:r>
            <a:r>
              <a:rPr lang="fr-FR" dirty="0" err="1">
                <a:solidFill>
                  <a:schemeClr val="dk1"/>
                </a:solidFill>
                <a:highlight>
                  <a:srgbClr val="FFFFFF"/>
                </a:highlight>
                <a:latin typeface="Calibri" panose="020F0502020204030204" pitchFamily="34" charset="0"/>
                <a:ea typeface="Arial"/>
                <a:cs typeface="Calibri" panose="020F0502020204030204" pitchFamily="34" charset="0"/>
                <a:sym typeface="Arial"/>
              </a:rPr>
              <a:t>sages-femmes</a:t>
            </a:r>
            <a:r>
              <a:rPr lang="fr-FR" dirty="0">
                <a:solidFill>
                  <a:schemeClr val="dk1"/>
                </a:solidFill>
                <a:highlight>
                  <a:srgbClr val="FFFFFF"/>
                </a:highlight>
                <a:latin typeface="Calibri" panose="020F0502020204030204" pitchFamily="34" charset="0"/>
                <a:ea typeface="Arial"/>
                <a:cs typeface="Calibri" panose="020F0502020204030204" pitchFamily="34" charset="0"/>
                <a:sym typeface="Arial"/>
              </a:rPr>
              <a:t> à 0,10% de leur revenu annuel.</a:t>
            </a: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just" rtl="0">
              <a:lnSpc>
                <a:spcPct val="80000"/>
              </a:lnSpc>
              <a:spcBef>
                <a:spcPts val="0"/>
              </a:spcBef>
              <a:spcAft>
                <a:spcPts val="0"/>
              </a:spcAft>
              <a:buSzPts val="1008"/>
              <a:buNone/>
            </a:pPr>
            <a:r>
              <a:rPr lang="fr-FR" dirty="0">
                <a:solidFill>
                  <a:schemeClr val="dk1"/>
                </a:solidFill>
                <a:latin typeface="Calibri" panose="020F0502020204030204" pitchFamily="34" charset="0"/>
                <a:ea typeface="Arial"/>
                <a:cs typeface="Calibri" panose="020F0502020204030204" pitchFamily="34" charset="0"/>
                <a:sym typeface="Arial"/>
              </a:rPr>
              <a:t>-  En IDF, l’AUIF (Association Inter URPS Franciliennes) réunit les différentes URPS de la Région (URPS </a:t>
            </a:r>
            <a:r>
              <a:rPr lang="fr-FR" dirty="0" err="1">
                <a:solidFill>
                  <a:schemeClr val="dk1"/>
                </a:solidFill>
                <a:latin typeface="Calibri" panose="020F0502020204030204" pitchFamily="34" charset="0"/>
                <a:ea typeface="Arial"/>
                <a:cs typeface="Calibri" panose="020F0502020204030204" pitchFamily="34" charset="0"/>
                <a:sym typeface="Arial"/>
              </a:rPr>
              <a:t>sages-femmes</a:t>
            </a:r>
            <a:r>
              <a:rPr lang="fr-FR" dirty="0">
                <a:solidFill>
                  <a:schemeClr val="dk1"/>
                </a:solidFill>
                <a:latin typeface="Calibri" panose="020F0502020204030204" pitchFamily="34" charset="0"/>
                <a:ea typeface="Arial"/>
                <a:cs typeface="Calibri" panose="020F0502020204030204" pitchFamily="34" charset="0"/>
                <a:sym typeface="Arial"/>
              </a:rPr>
              <a:t>, infirmiers</a:t>
            </a:r>
            <a:r>
              <a:rPr lang="fr-FR">
                <a:solidFill>
                  <a:schemeClr val="dk1"/>
                </a:solidFill>
                <a:latin typeface="Calibri" panose="020F0502020204030204" pitchFamily="34" charset="0"/>
                <a:ea typeface="Arial"/>
                <a:cs typeface="Calibri" panose="020F0502020204030204" pitchFamily="34" charset="0"/>
                <a:sym typeface="Arial"/>
              </a:rPr>
              <a:t>, pharmaciens </a:t>
            </a:r>
            <a:r>
              <a:rPr lang="fr-FR" dirty="0">
                <a:solidFill>
                  <a:schemeClr val="dk1"/>
                </a:solidFill>
                <a:latin typeface="Calibri" panose="020F0502020204030204" pitchFamily="34" charset="0"/>
                <a:ea typeface="Arial"/>
                <a:cs typeface="Calibri" panose="020F0502020204030204" pitchFamily="34" charset="0"/>
                <a:sym typeface="Arial"/>
              </a:rPr>
              <a:t>etc…). C’est elle qui organise notamment les PLAI (Permanences d’Aide à l’Installation).</a:t>
            </a:r>
            <a:endParaRPr dirty="0">
              <a:solidFill>
                <a:schemeClr val="dk1"/>
              </a:solidFill>
              <a:latin typeface="Calibri" panose="020F0502020204030204" pitchFamily="34" charset="0"/>
              <a:ea typeface="Arial"/>
              <a:cs typeface="Calibri" panose="020F0502020204030204" pitchFamily="34" charset="0"/>
              <a:sym typeface="Arial"/>
            </a:endParaRPr>
          </a:p>
          <a:p>
            <a:pPr marL="342900" lvl="0" indent="-251459" algn="l" rtl="0">
              <a:lnSpc>
                <a:spcPct val="80000"/>
              </a:lnSpc>
              <a:spcBef>
                <a:spcPts val="0"/>
              </a:spcBef>
              <a:spcAft>
                <a:spcPts val="0"/>
              </a:spcAft>
              <a:buSzPts val="1008"/>
              <a:buNone/>
            </a:pPr>
            <a:endParaRPr sz="1600" dirty="0">
              <a:latin typeface="Arial"/>
              <a:ea typeface="Arial"/>
              <a:cs typeface="Arial"/>
              <a:sym typeface="Arial"/>
            </a:endParaRPr>
          </a:p>
          <a:p>
            <a:pPr marL="342900" lvl="0" indent="-251459" algn="l" rtl="0">
              <a:lnSpc>
                <a:spcPct val="80000"/>
              </a:lnSpc>
              <a:spcBef>
                <a:spcPts val="0"/>
              </a:spcBef>
              <a:spcAft>
                <a:spcPts val="0"/>
              </a:spcAft>
              <a:buSzPts val="1008"/>
              <a:buNone/>
            </a:pPr>
            <a:endParaRPr sz="1600" dirty="0">
              <a:latin typeface="Arial"/>
              <a:ea typeface="Arial"/>
              <a:cs typeface="Arial"/>
              <a:sym typeface="Arial"/>
            </a:endParaRPr>
          </a:p>
          <a:p>
            <a:pPr marL="342900" lvl="0" indent="-251459" algn="l" rtl="0">
              <a:lnSpc>
                <a:spcPct val="80000"/>
              </a:lnSpc>
              <a:spcBef>
                <a:spcPts val="0"/>
              </a:spcBef>
              <a:spcAft>
                <a:spcPts val="0"/>
              </a:spcAft>
              <a:buSzPts val="1008"/>
              <a:buNone/>
            </a:pPr>
            <a:endParaRPr sz="1600" dirty="0">
              <a:latin typeface="Arial"/>
              <a:ea typeface="Arial"/>
              <a:cs typeface="Arial"/>
              <a:sym typeface="Arial"/>
            </a:endParaRPr>
          </a:p>
          <a:p>
            <a:pPr marL="342900" lvl="0" indent="-251459" algn="l" rtl="0">
              <a:lnSpc>
                <a:spcPct val="80000"/>
              </a:lnSpc>
              <a:spcBef>
                <a:spcPts val="0"/>
              </a:spcBef>
              <a:spcAft>
                <a:spcPts val="0"/>
              </a:spcAft>
              <a:buSzPts val="1008"/>
              <a:buNone/>
            </a:pPr>
            <a:endParaRPr sz="1600" dirty="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Adaptation de notre plan d’actions nécessaire au regard des nouvelles instructions de la caisse nationale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05" y="1774109"/>
            <a:ext cx="11017353" cy="395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297205" y="2391635"/>
            <a:ext cx="1942698" cy="399798"/>
          </a:xfrm>
          <a:prstGeom prst="rect">
            <a:avLst/>
          </a:prstGeom>
          <a:solidFill>
            <a:schemeClr val="accent3">
              <a:lumMod val="60000"/>
              <a:lumOff val="40000"/>
            </a:schemeClr>
          </a:solidFill>
        </p:spPr>
        <p:txBody>
          <a:bodyPr wrap="square" rtlCol="0">
            <a:spAutoFit/>
          </a:bodyPr>
          <a:lstStyle/>
          <a:p>
            <a:pPr defTabSz="1088271">
              <a:buClrTx/>
            </a:pPr>
            <a:r>
              <a:rPr lang="fr-FR" sz="999" b="1" kern="1200" dirty="0">
                <a:solidFill>
                  <a:srgbClr val="0C419A"/>
                </a:solidFill>
                <a:ea typeface="+mn-ea"/>
                <a:cs typeface="+mn-cs"/>
              </a:rPr>
              <a:t> Caisse 951 : % de femmes suivies dans les 24h 73,6%</a:t>
            </a:r>
          </a:p>
        </p:txBody>
      </p:sp>
      <p:sp>
        <p:nvSpPr>
          <p:cNvPr id="4" name="ZoneTexte 3"/>
          <p:cNvSpPr txBox="1"/>
          <p:nvPr/>
        </p:nvSpPr>
        <p:spPr>
          <a:xfrm>
            <a:off x="987423" y="3069241"/>
            <a:ext cx="3165879" cy="415174"/>
          </a:xfrm>
          <a:prstGeom prst="rect">
            <a:avLst/>
          </a:prstGeom>
          <a:solidFill>
            <a:schemeClr val="tx1">
              <a:lumMod val="20000"/>
              <a:lumOff val="80000"/>
            </a:schemeClr>
          </a:solidFill>
        </p:spPr>
        <p:txBody>
          <a:bodyPr wrap="square" rtlCol="0">
            <a:spAutoFit/>
          </a:bodyPr>
          <a:lstStyle/>
          <a:p>
            <a:pPr defTabSz="1088271">
              <a:buClrTx/>
            </a:pPr>
            <a:r>
              <a:rPr lang="fr-FR" sz="2098" b="1" kern="1200" dirty="0">
                <a:solidFill>
                  <a:srgbClr val="0C419A"/>
                </a:solidFill>
                <a:ea typeface="+mn-ea"/>
                <a:cs typeface="+mn-cs"/>
              </a:rPr>
              <a:t>Objectif 2023 : 80%</a:t>
            </a:r>
          </a:p>
        </p:txBody>
      </p:sp>
      <p:sp>
        <p:nvSpPr>
          <p:cNvPr id="6" name="ZoneTexte 5"/>
          <p:cNvSpPr txBox="1"/>
          <p:nvPr/>
        </p:nvSpPr>
        <p:spPr>
          <a:xfrm>
            <a:off x="987423" y="4580229"/>
            <a:ext cx="3309782" cy="738087"/>
          </a:xfrm>
          <a:prstGeom prst="rect">
            <a:avLst/>
          </a:prstGeom>
          <a:solidFill>
            <a:schemeClr val="tx1">
              <a:lumMod val="20000"/>
              <a:lumOff val="80000"/>
            </a:schemeClr>
          </a:solidFill>
        </p:spPr>
        <p:txBody>
          <a:bodyPr wrap="square" rtlCol="0">
            <a:spAutoFit/>
          </a:bodyPr>
          <a:lstStyle/>
          <a:p>
            <a:pPr defTabSz="1088271">
              <a:buClrTx/>
            </a:pPr>
            <a:r>
              <a:rPr lang="fr-FR" sz="2098" b="1" kern="1200" dirty="0">
                <a:solidFill>
                  <a:srgbClr val="0C419A"/>
                </a:solidFill>
                <a:ea typeface="+mn-ea"/>
                <a:cs typeface="+mn-cs"/>
              </a:rPr>
              <a:t>Taux de suivi des standard 2020: 75,3%</a:t>
            </a:r>
          </a:p>
        </p:txBody>
      </p:sp>
    </p:spTree>
    <p:extLst>
      <p:ext uri="{BB962C8B-B14F-4D97-AF65-F5344CB8AC3E}">
        <p14:creationId xmlns:p14="http://schemas.microsoft.com/office/powerpoint/2010/main" val="971671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renforcement de notre plan d’actions local et une extension à de nouveaux partenaires</a:t>
            </a:r>
          </a:p>
        </p:txBody>
      </p:sp>
      <p:sp>
        <p:nvSpPr>
          <p:cNvPr id="5" name="Espace réservé du contenu 1"/>
          <p:cNvSpPr>
            <a:spLocks noGrp="1"/>
          </p:cNvSpPr>
          <p:nvPr>
            <p:ph type="body" sz="quarter" idx="16"/>
          </p:nvPr>
        </p:nvSpPr>
        <p:spPr>
          <a:xfrm>
            <a:off x="555713" y="1774109"/>
            <a:ext cx="10422019" cy="4676866"/>
          </a:xfrm>
        </p:spPr>
        <p:txBody>
          <a:bodyPr>
            <a:normAutofit fontScale="70000" lnSpcReduction="20000"/>
          </a:bodyPr>
          <a:lstStyle/>
          <a:p>
            <a:pPr marL="342626" indent="-342626">
              <a:buFont typeface="Wingdings" panose="05000000000000000000" pitchFamily="2" charset="2"/>
              <a:buChar char="Ø"/>
            </a:pPr>
            <a:r>
              <a:rPr lang="fr-FR" dirty="0"/>
              <a:t>Des disparités territoriales sur le département : maintien du PRADO maternité sur les CH de Gonesse et Argenteuil</a:t>
            </a:r>
          </a:p>
          <a:p>
            <a:pPr marL="342626" indent="-342626">
              <a:buFont typeface="Wingdings" panose="05000000000000000000" pitchFamily="2" charset="2"/>
              <a:buChar char="Ø"/>
            </a:pPr>
            <a:r>
              <a:rPr lang="fr-FR" dirty="0"/>
              <a:t>Partenariat CPTS EST /  CH de Gonesse à venir</a:t>
            </a:r>
          </a:p>
          <a:p>
            <a:pPr marL="342626" indent="-342626">
              <a:buFont typeface="Wingdings" panose="05000000000000000000" pitchFamily="2" charset="2"/>
              <a:buChar char="Ø"/>
            </a:pPr>
            <a:r>
              <a:rPr lang="fr-FR" dirty="0"/>
              <a:t>Rencontrer les responsables des services maternité</a:t>
            </a:r>
          </a:p>
          <a:p>
            <a:pPr marL="550455" lvl="1" indent="-342626"/>
            <a:r>
              <a:rPr lang="fr-FR" dirty="0"/>
              <a:t>Présenter les chiffres de suivi de l’établissement (DAM établissement seul ou avec PC)</a:t>
            </a:r>
          </a:p>
          <a:p>
            <a:pPr marL="550455" lvl="1" indent="-342626"/>
            <a:r>
              <a:rPr lang="fr-FR" dirty="0"/>
              <a:t>Remettre le lien vers le conseil de l’Ordre pour accéder à la liste des </a:t>
            </a:r>
            <a:r>
              <a:rPr lang="fr-FR" dirty="0" err="1"/>
              <a:t>sage-femmes</a:t>
            </a:r>
            <a:r>
              <a:rPr lang="fr-FR" dirty="0"/>
              <a:t> libérales.</a:t>
            </a:r>
          </a:p>
          <a:p>
            <a:pPr marL="342626" indent="-342626">
              <a:buFont typeface="Wingdings" panose="05000000000000000000" pitchFamily="2" charset="2"/>
              <a:buChar char="Ø"/>
            </a:pPr>
            <a:r>
              <a:rPr lang="fr-FR" dirty="0">
                <a:solidFill>
                  <a:srgbClr val="0070C0"/>
                </a:solidFill>
              </a:rPr>
              <a:t>Accentuer la communication auprès des PS de ville (MG, Gynécologues, Pharmaciens)</a:t>
            </a:r>
          </a:p>
          <a:p>
            <a:pPr marL="550455" lvl="1" indent="-342626"/>
            <a:r>
              <a:rPr lang="fr-FR" dirty="0"/>
              <a:t>Présenter les chiffres de suivi</a:t>
            </a:r>
          </a:p>
          <a:p>
            <a:pPr marL="550455" lvl="1" indent="-342626"/>
            <a:r>
              <a:rPr lang="fr-FR" dirty="0"/>
              <a:t>Remise du flyer </a:t>
            </a:r>
            <a:r>
              <a:rPr lang="fr-FR" dirty="0" err="1"/>
              <a:t>co</a:t>
            </a:r>
            <a:r>
              <a:rPr lang="fr-FR" dirty="0"/>
              <a:t>-construit avec le RPVO</a:t>
            </a:r>
          </a:p>
          <a:p>
            <a:pPr marL="285521" indent="-285521">
              <a:buFont typeface="Wingdings" panose="05000000000000000000" pitchFamily="2" charset="2"/>
              <a:buChar char="Ø"/>
            </a:pPr>
            <a:r>
              <a:rPr lang="fr-FR" dirty="0">
                <a:solidFill>
                  <a:srgbClr val="0070C0"/>
                </a:solidFill>
              </a:rPr>
              <a:t>Rencontrer les associations œuvrant sur le champ de la précarité</a:t>
            </a:r>
          </a:p>
          <a:p>
            <a:pPr marL="550455" lvl="1" indent="-342626"/>
            <a:r>
              <a:rPr lang="fr-FR" dirty="0"/>
              <a:t>Présenter les chiffres de suivi</a:t>
            </a:r>
          </a:p>
          <a:p>
            <a:pPr marL="550455" lvl="1" indent="-342626"/>
            <a:r>
              <a:rPr lang="fr-FR" dirty="0"/>
              <a:t>Remise du flyer </a:t>
            </a:r>
            <a:r>
              <a:rPr lang="fr-FR" dirty="0" err="1"/>
              <a:t>co</a:t>
            </a:r>
            <a:r>
              <a:rPr lang="fr-FR" dirty="0"/>
              <a:t>-construit avec le RPVO</a:t>
            </a:r>
          </a:p>
          <a:p>
            <a:pPr marL="550455" lvl="1" indent="-342626">
              <a:buFont typeface="Wingdings" panose="05000000000000000000" pitchFamily="2" charset="2"/>
              <a:buChar char="Ø"/>
            </a:pPr>
            <a:r>
              <a:rPr lang="fr-FR" sz="2398" b="0" dirty="0">
                <a:solidFill>
                  <a:srgbClr val="0070C0"/>
                </a:solidFill>
              </a:rPr>
              <a:t>Renforcer notre partenariat avec la PMI </a:t>
            </a:r>
          </a:p>
          <a:p>
            <a:pPr marL="550455" lvl="1" indent="-342626">
              <a:buFont typeface="Wingdings" panose="05000000000000000000" pitchFamily="2" charset="2"/>
              <a:buChar char="Ø"/>
            </a:pPr>
            <a:r>
              <a:rPr lang="fr-FR" sz="2398" b="0" dirty="0">
                <a:solidFill>
                  <a:srgbClr val="0070C0"/>
                </a:solidFill>
              </a:rPr>
              <a:t>Les mercredis de la périnatalité : Chaque mercredi publication sur les différentes étapes de la maternité : Instagram, Facebook, Hashtag spécial (ex: promotion application 1000 jours)</a:t>
            </a:r>
            <a:endParaRPr lang="fr-FR" dirty="0"/>
          </a:p>
          <a:p>
            <a:pPr marL="342626" indent="-342626">
              <a:buFont typeface="Arial" panose="020B0604020202020204" pitchFamily="34" charset="0"/>
              <a:buChar char="•"/>
            </a:pPr>
            <a:endParaRPr lang="fr-FR" dirty="0"/>
          </a:p>
        </p:txBody>
      </p:sp>
    </p:spTree>
    <p:extLst>
      <p:ext uri="{BB962C8B-B14F-4D97-AF65-F5344CB8AC3E}">
        <p14:creationId xmlns:p14="http://schemas.microsoft.com/office/powerpoint/2010/main" val="307701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custDataLst>
              <p:tags r:id="rId1"/>
            </p:custDataLst>
          </p:nvPr>
        </p:nvSpPr>
        <p:spPr>
          <a:xfrm>
            <a:off x="524785" y="119218"/>
            <a:ext cx="11196000" cy="1114205"/>
          </a:xfrm>
        </p:spPr>
        <p:txBody>
          <a:bodyPr/>
          <a:lstStyle/>
          <a:p>
            <a:r>
              <a:rPr lang="fr-FR" dirty="0"/>
              <a:t>Les perspectives : l’utilisation de mon espace santé au sein d’établissements pilotes</a:t>
            </a:r>
          </a:p>
        </p:txBody>
      </p:sp>
      <p:sp>
        <p:nvSpPr>
          <p:cNvPr id="12" name="ZoneTexte 32">
            <a:extLst>
              <a:ext uri="{FF2B5EF4-FFF2-40B4-BE49-F238E27FC236}">
                <a16:creationId xmlns:a16="http://schemas.microsoft.com/office/drawing/2014/main" id="{132EECD7-27EF-43CD-A548-BD69B8558B76}"/>
              </a:ext>
            </a:extLst>
          </p:cNvPr>
          <p:cNvSpPr txBox="1"/>
          <p:nvPr>
            <p:custDataLst>
              <p:tags r:id="rId2"/>
            </p:custDataLst>
          </p:nvPr>
        </p:nvSpPr>
        <p:spPr>
          <a:xfrm>
            <a:off x="11123695" y="7022304"/>
            <a:ext cx="0" cy="0"/>
          </a:xfrm>
          <a:prstGeom prst="rect">
            <a:avLst/>
          </a:prstGeom>
          <a:noFill/>
        </p:spPr>
        <p:txBody>
          <a:bodyPr wrap="none" lIns="95973" tIns="143960" rIns="95973" bIns="143960"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13" name="ZoneTexte 33">
            <a:extLst>
              <a:ext uri="{FF2B5EF4-FFF2-40B4-BE49-F238E27FC236}">
                <a16:creationId xmlns:a16="http://schemas.microsoft.com/office/drawing/2014/main" id="{FD016A4E-7778-49D9-956E-0A9D31E2D3F7}"/>
              </a:ext>
            </a:extLst>
          </p:cNvPr>
          <p:cNvSpPr txBox="1"/>
          <p:nvPr>
            <p:custDataLst>
              <p:tags r:id="rId3"/>
            </p:custDataLst>
          </p:nvPr>
        </p:nvSpPr>
        <p:spPr>
          <a:xfrm>
            <a:off x="11179442" y="6964173"/>
            <a:ext cx="0" cy="0"/>
          </a:xfrm>
          <a:prstGeom prst="rect">
            <a:avLst/>
          </a:prstGeom>
          <a:noFill/>
        </p:spPr>
        <p:txBody>
          <a:bodyPr wrap="none" lIns="95973" tIns="143960" rIns="95973" bIns="143960"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14" name="ZoneTexte 34">
            <a:extLst>
              <a:ext uri="{FF2B5EF4-FFF2-40B4-BE49-F238E27FC236}">
                <a16:creationId xmlns:a16="http://schemas.microsoft.com/office/drawing/2014/main" id="{AA41603E-9E0B-4CD7-A8EA-1046DDCA1EDF}"/>
              </a:ext>
            </a:extLst>
          </p:cNvPr>
          <p:cNvSpPr txBox="1"/>
          <p:nvPr>
            <p:custDataLst>
              <p:tags r:id="rId4"/>
            </p:custDataLst>
          </p:nvPr>
        </p:nvSpPr>
        <p:spPr>
          <a:xfrm>
            <a:off x="4474521" y="6916810"/>
            <a:ext cx="0" cy="0"/>
          </a:xfrm>
          <a:prstGeom prst="rect">
            <a:avLst/>
          </a:prstGeom>
          <a:noFill/>
        </p:spPr>
        <p:txBody>
          <a:bodyPr wrap="none" lIns="95973" tIns="143960" rIns="95973" bIns="143960"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grpSp>
        <p:nvGrpSpPr>
          <p:cNvPr id="15" name="Groupe 35">
            <a:extLst>
              <a:ext uri="{FF2B5EF4-FFF2-40B4-BE49-F238E27FC236}">
                <a16:creationId xmlns:a16="http://schemas.microsoft.com/office/drawing/2014/main" id="{2D779360-77A7-4661-A1E2-18259F9AA0D4}"/>
              </a:ext>
            </a:extLst>
          </p:cNvPr>
          <p:cNvGrpSpPr/>
          <p:nvPr>
            <p:custDataLst>
              <p:tags r:id="rId5"/>
            </p:custDataLst>
          </p:nvPr>
        </p:nvGrpSpPr>
        <p:grpSpPr>
          <a:xfrm>
            <a:off x="239478" y="1342399"/>
            <a:ext cx="11455184" cy="5513719"/>
            <a:chOff x="179607" y="725060"/>
            <a:chExt cx="8899915" cy="4137562"/>
          </a:xfrm>
        </p:grpSpPr>
        <p:sp>
          <p:nvSpPr>
            <p:cNvPr id="16" name="Rectangle à coins arrondis 1">
              <a:extLst>
                <a:ext uri="{FF2B5EF4-FFF2-40B4-BE49-F238E27FC236}">
                  <a16:creationId xmlns:a16="http://schemas.microsoft.com/office/drawing/2014/main" id="{879EC1E3-77D2-48C1-8EBD-F24763197E83}"/>
                </a:ext>
              </a:extLst>
            </p:cNvPr>
            <p:cNvSpPr/>
            <p:nvPr/>
          </p:nvSpPr>
          <p:spPr>
            <a:xfrm>
              <a:off x="1187808" y="2021280"/>
              <a:ext cx="1656000" cy="302368"/>
            </a:xfrm>
            <a:prstGeom prst="roundRect">
              <a:avLst/>
            </a:prstGeom>
            <a:solidFill>
              <a:srgbClr val="2F7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Consultation Gynéco </a:t>
              </a:r>
            </a:p>
          </p:txBody>
        </p:sp>
        <p:sp>
          <p:nvSpPr>
            <p:cNvPr id="17" name="Rectangle à coins arrondis 21">
              <a:extLst>
                <a:ext uri="{FF2B5EF4-FFF2-40B4-BE49-F238E27FC236}">
                  <a16:creationId xmlns:a16="http://schemas.microsoft.com/office/drawing/2014/main" id="{C729EA7F-A7AE-4921-9A21-FF2DA8142498}"/>
                </a:ext>
              </a:extLst>
            </p:cNvPr>
            <p:cNvSpPr/>
            <p:nvPr/>
          </p:nvSpPr>
          <p:spPr>
            <a:xfrm>
              <a:off x="2923522" y="2019762"/>
              <a:ext cx="6156000" cy="303886"/>
            </a:xfrm>
            <a:prstGeom prst="roundRect">
              <a:avLst/>
            </a:prstGeom>
            <a:noFill/>
            <a:ln w="12700">
              <a:solidFill>
                <a:srgbClr val="2F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Envoi via la messagerie + alimentation DMP : CR de consultation ; CR d’échographie ; Ordonnances</a:t>
              </a:r>
            </a:p>
          </p:txBody>
        </p:sp>
        <p:sp>
          <p:nvSpPr>
            <p:cNvPr id="18" name="Rectangle à coins arrondis 30">
              <a:extLst>
                <a:ext uri="{FF2B5EF4-FFF2-40B4-BE49-F238E27FC236}">
                  <a16:creationId xmlns:a16="http://schemas.microsoft.com/office/drawing/2014/main" id="{7257DF05-0AD1-44B7-8994-7F4F6443A390}"/>
                </a:ext>
              </a:extLst>
            </p:cNvPr>
            <p:cNvSpPr/>
            <p:nvPr/>
          </p:nvSpPr>
          <p:spPr>
            <a:xfrm>
              <a:off x="2923522" y="1228013"/>
              <a:ext cx="6156000" cy="294738"/>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La parturiente reçoit ses identifiants de connexion pour accéder à son portail patient pour effectuer sa préadmission administrative en ligne.</a:t>
              </a:r>
            </a:p>
          </p:txBody>
        </p:sp>
        <p:sp>
          <p:nvSpPr>
            <p:cNvPr id="19" name="Flèche droite 2">
              <a:extLst>
                <a:ext uri="{FF2B5EF4-FFF2-40B4-BE49-F238E27FC236}">
                  <a16:creationId xmlns:a16="http://schemas.microsoft.com/office/drawing/2014/main" id="{3DB9666B-A529-4815-93C0-C847B061B2B4}"/>
                </a:ext>
              </a:extLst>
            </p:cNvPr>
            <p:cNvSpPr/>
            <p:nvPr/>
          </p:nvSpPr>
          <p:spPr>
            <a:xfrm rot="5400000" flipV="1">
              <a:off x="12257" y="920561"/>
              <a:ext cx="1198701" cy="864000"/>
            </a:xfrm>
            <a:prstGeom prst="rightArrow">
              <a:avLst/>
            </a:prstGeom>
            <a:solidFill>
              <a:srgbClr val="E73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Début de la grossesse</a:t>
              </a:r>
            </a:p>
          </p:txBody>
        </p:sp>
        <p:sp>
          <p:nvSpPr>
            <p:cNvPr id="20" name="Rectangle à coins arrondis 28">
              <a:extLst>
                <a:ext uri="{FF2B5EF4-FFF2-40B4-BE49-F238E27FC236}">
                  <a16:creationId xmlns:a16="http://schemas.microsoft.com/office/drawing/2014/main" id="{B82E572B-B3FF-4F45-8660-F638F9B4F3BB}"/>
                </a:ext>
              </a:extLst>
            </p:cNvPr>
            <p:cNvSpPr/>
            <p:nvPr/>
          </p:nvSpPr>
          <p:spPr>
            <a:xfrm>
              <a:off x="1187808" y="735760"/>
              <a:ext cx="1656000" cy="443042"/>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Pré Inscription en ligne</a:t>
              </a:r>
            </a:p>
          </p:txBody>
        </p:sp>
        <p:sp>
          <p:nvSpPr>
            <p:cNvPr id="21" name="Rectangle à coins arrondis 30">
              <a:extLst>
                <a:ext uri="{FF2B5EF4-FFF2-40B4-BE49-F238E27FC236}">
                  <a16:creationId xmlns:a16="http://schemas.microsoft.com/office/drawing/2014/main" id="{547BF471-4FD3-44D7-8E68-740D057D4E4F}"/>
                </a:ext>
              </a:extLst>
            </p:cNvPr>
            <p:cNvSpPr/>
            <p:nvPr/>
          </p:nvSpPr>
          <p:spPr>
            <a:xfrm>
              <a:off x="2923522" y="725060"/>
              <a:ext cx="6156000" cy="453741"/>
            </a:xfrm>
            <a:prstGeom prst="round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La parturiente se préinscrit sur le site internet de la clinique en indiquant la date de ses dernières règles pour permettre le calcul de la date prévisionnelle d'accouchement et le nom de son obstétricien si elle a déjà̀ un. </a:t>
              </a:r>
            </a:p>
            <a:p>
              <a:pPr defTabSz="1088271">
                <a:buClrTx/>
              </a:pPr>
              <a:r>
                <a:rPr lang="fr-FR" sz="1199" kern="1200" dirty="0">
                  <a:solidFill>
                    <a:srgbClr val="0C419A"/>
                  </a:solidFill>
                  <a:latin typeface="Arial" panose="020B0604020202020204"/>
                </a:rPr>
                <a:t>Si elle n'en a pas, l’établissement se charge de la mettre en contact avec l'un de nos obstétriciens </a:t>
              </a:r>
            </a:p>
          </p:txBody>
        </p:sp>
        <p:sp>
          <p:nvSpPr>
            <p:cNvPr id="22" name="Rectangle à coins arrondis 30">
              <a:extLst>
                <a:ext uri="{FF2B5EF4-FFF2-40B4-BE49-F238E27FC236}">
                  <a16:creationId xmlns:a16="http://schemas.microsoft.com/office/drawing/2014/main" id="{66690685-613F-401C-BB89-0FCAE6FB662D}"/>
                </a:ext>
              </a:extLst>
            </p:cNvPr>
            <p:cNvSpPr/>
            <p:nvPr/>
          </p:nvSpPr>
          <p:spPr>
            <a:xfrm>
              <a:off x="2923522" y="1581712"/>
              <a:ext cx="6156000" cy="370200"/>
            </a:xfrm>
            <a:prstGeom prst="roundRect">
              <a:avLst/>
            </a:prstGeom>
            <a:noFill/>
            <a:ln w="12700">
              <a:solidFill>
                <a:srgbClr val="2F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25" indent="-228525" defTabSz="1088271">
                <a:buClrTx/>
                <a:buFont typeface="Arial" panose="020B0604020202020204" pitchFamily="34" charset="0"/>
                <a:buChar char="•"/>
              </a:pPr>
              <a:r>
                <a:rPr lang="fr-FR" sz="1199" kern="1200" dirty="0">
                  <a:solidFill>
                    <a:srgbClr val="0C419A"/>
                  </a:solidFill>
                  <a:latin typeface="Arial" panose="020B0604020202020204"/>
                </a:rPr>
                <a:t>Accueil de la parturiente et vérification de l’identité</a:t>
              </a:r>
            </a:p>
            <a:p>
              <a:pPr marL="228525" indent="-228525" defTabSz="1088271">
                <a:buClrTx/>
                <a:buFont typeface="Arial" panose="020B0604020202020204" pitchFamily="34" charset="0"/>
                <a:buChar char="•"/>
              </a:pPr>
              <a:r>
                <a:rPr lang="fr-FR" sz="1199" kern="1200" dirty="0">
                  <a:solidFill>
                    <a:srgbClr val="0C419A"/>
                  </a:solidFill>
                  <a:latin typeface="Arial" panose="020B0604020202020204"/>
                </a:rPr>
                <a:t>Interrogation du Télé service pour récupération de l’INS</a:t>
              </a:r>
            </a:p>
          </p:txBody>
        </p:sp>
        <p:sp>
          <p:nvSpPr>
            <p:cNvPr id="23" name="Rectangle à coins arrondis 28">
              <a:extLst>
                <a:ext uri="{FF2B5EF4-FFF2-40B4-BE49-F238E27FC236}">
                  <a16:creationId xmlns:a16="http://schemas.microsoft.com/office/drawing/2014/main" id="{3EF82267-6A84-4E02-A71C-85EEA4C9F920}"/>
                </a:ext>
              </a:extLst>
            </p:cNvPr>
            <p:cNvSpPr/>
            <p:nvPr/>
          </p:nvSpPr>
          <p:spPr>
            <a:xfrm>
              <a:off x="1187808" y="1590601"/>
              <a:ext cx="1656000" cy="361311"/>
            </a:xfrm>
            <a:prstGeom prst="roundRect">
              <a:avLst/>
            </a:prstGeom>
            <a:solidFill>
              <a:srgbClr val="2F7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Accueil</a:t>
              </a:r>
            </a:p>
          </p:txBody>
        </p:sp>
        <p:sp>
          <p:nvSpPr>
            <p:cNvPr id="24" name="Rectangle à coins arrondis 28">
              <a:extLst>
                <a:ext uri="{FF2B5EF4-FFF2-40B4-BE49-F238E27FC236}">
                  <a16:creationId xmlns:a16="http://schemas.microsoft.com/office/drawing/2014/main" id="{0DA33512-E67D-4319-ABD6-6FC9C1071599}"/>
                </a:ext>
              </a:extLst>
            </p:cNvPr>
            <p:cNvSpPr/>
            <p:nvPr/>
          </p:nvSpPr>
          <p:spPr>
            <a:xfrm>
              <a:off x="1187808" y="1244273"/>
              <a:ext cx="1656000" cy="278478"/>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Activation Portail Patient</a:t>
              </a:r>
            </a:p>
          </p:txBody>
        </p:sp>
        <p:sp>
          <p:nvSpPr>
            <p:cNvPr id="25" name="Rectangle à coins arrondis 1">
              <a:extLst>
                <a:ext uri="{FF2B5EF4-FFF2-40B4-BE49-F238E27FC236}">
                  <a16:creationId xmlns:a16="http://schemas.microsoft.com/office/drawing/2014/main" id="{5C9EEE9B-21F2-4EF4-86B7-819C19E5C465}"/>
                </a:ext>
              </a:extLst>
            </p:cNvPr>
            <p:cNvSpPr/>
            <p:nvPr/>
          </p:nvSpPr>
          <p:spPr>
            <a:xfrm>
              <a:off x="1187808" y="3454353"/>
              <a:ext cx="1656000" cy="269526"/>
            </a:xfrm>
            <a:prstGeom prst="roundRect">
              <a:avLst/>
            </a:prstGeom>
            <a:solidFill>
              <a:srgbClr val="2F7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Consultation SF/Gynéco</a:t>
              </a:r>
            </a:p>
          </p:txBody>
        </p:sp>
        <p:sp>
          <p:nvSpPr>
            <p:cNvPr id="26" name="Rectangle à coins arrondis 21">
              <a:extLst>
                <a:ext uri="{FF2B5EF4-FFF2-40B4-BE49-F238E27FC236}">
                  <a16:creationId xmlns:a16="http://schemas.microsoft.com/office/drawing/2014/main" id="{F39EB6F6-0DEE-4C8E-93F1-54DA9DC02EA1}"/>
                </a:ext>
              </a:extLst>
            </p:cNvPr>
            <p:cNvSpPr/>
            <p:nvPr/>
          </p:nvSpPr>
          <p:spPr>
            <a:xfrm>
              <a:off x="2923522" y="3458559"/>
              <a:ext cx="6156000" cy="265319"/>
            </a:xfrm>
            <a:prstGeom prst="roundRect">
              <a:avLst/>
            </a:prstGeom>
            <a:noFill/>
            <a:ln w="12700">
              <a:solidFill>
                <a:srgbClr val="2F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Envoi via la messagerie + alimentation DMP : CR de consultation ; CR d’échographie ; Ordonnances</a:t>
              </a:r>
            </a:p>
          </p:txBody>
        </p:sp>
        <p:sp>
          <p:nvSpPr>
            <p:cNvPr id="27" name="Flèche droite 2">
              <a:extLst>
                <a:ext uri="{FF2B5EF4-FFF2-40B4-BE49-F238E27FC236}">
                  <a16:creationId xmlns:a16="http://schemas.microsoft.com/office/drawing/2014/main" id="{895AB924-442F-4E90-B7FA-F01420F79740}"/>
                </a:ext>
              </a:extLst>
            </p:cNvPr>
            <p:cNvSpPr/>
            <p:nvPr/>
          </p:nvSpPr>
          <p:spPr>
            <a:xfrm rot="5400000" flipV="1">
              <a:off x="-240450" y="2439820"/>
              <a:ext cx="1704116" cy="864000"/>
            </a:xfrm>
            <a:prstGeom prst="rightArrow">
              <a:avLst/>
            </a:prstGeom>
            <a:solidFill>
              <a:srgbClr val="E73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Suivi de la grossesse</a:t>
              </a:r>
            </a:p>
          </p:txBody>
        </p:sp>
        <p:sp>
          <p:nvSpPr>
            <p:cNvPr id="28" name="ZoneTexte 49">
              <a:extLst>
                <a:ext uri="{FF2B5EF4-FFF2-40B4-BE49-F238E27FC236}">
                  <a16:creationId xmlns:a16="http://schemas.microsoft.com/office/drawing/2014/main" id="{0A32210F-1408-480C-835A-891E529F4201}"/>
                </a:ext>
              </a:extLst>
            </p:cNvPr>
            <p:cNvSpPr txBox="1"/>
            <p:nvPr/>
          </p:nvSpPr>
          <p:spPr>
            <a:xfrm>
              <a:off x="7734161" y="3276752"/>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29" name="ZoneTexte 50">
              <a:extLst>
                <a:ext uri="{FF2B5EF4-FFF2-40B4-BE49-F238E27FC236}">
                  <a16:creationId xmlns:a16="http://schemas.microsoft.com/office/drawing/2014/main" id="{9ABA717D-3D5D-45A9-9E5D-A813D51B6759}"/>
                </a:ext>
              </a:extLst>
            </p:cNvPr>
            <p:cNvSpPr txBox="1"/>
            <p:nvPr/>
          </p:nvSpPr>
          <p:spPr>
            <a:xfrm>
              <a:off x="8516825" y="3578969"/>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30" name="ZoneTexte 51">
              <a:extLst>
                <a:ext uri="{FF2B5EF4-FFF2-40B4-BE49-F238E27FC236}">
                  <a16:creationId xmlns:a16="http://schemas.microsoft.com/office/drawing/2014/main" id="{297A3284-B6B1-484B-B951-9273912B7747}"/>
                </a:ext>
              </a:extLst>
            </p:cNvPr>
            <p:cNvSpPr txBox="1"/>
            <p:nvPr/>
          </p:nvSpPr>
          <p:spPr>
            <a:xfrm>
              <a:off x="3844086" y="3354244"/>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31" name="ZoneTexte 52">
              <a:extLst>
                <a:ext uri="{FF2B5EF4-FFF2-40B4-BE49-F238E27FC236}">
                  <a16:creationId xmlns:a16="http://schemas.microsoft.com/office/drawing/2014/main" id="{ACF95D1E-1503-4B92-8EBC-01368DC665B7}"/>
                </a:ext>
              </a:extLst>
            </p:cNvPr>
            <p:cNvSpPr txBox="1"/>
            <p:nvPr/>
          </p:nvSpPr>
          <p:spPr>
            <a:xfrm>
              <a:off x="7718663" y="3679708"/>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32" name="ZoneTexte 53">
              <a:extLst>
                <a:ext uri="{FF2B5EF4-FFF2-40B4-BE49-F238E27FC236}">
                  <a16:creationId xmlns:a16="http://schemas.microsoft.com/office/drawing/2014/main" id="{EF23BE7F-A1F8-4B9A-9DFB-2259833445E8}"/>
                </a:ext>
              </a:extLst>
            </p:cNvPr>
            <p:cNvSpPr txBox="1"/>
            <p:nvPr/>
          </p:nvSpPr>
          <p:spPr>
            <a:xfrm>
              <a:off x="3340391" y="3819193"/>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33" name="ZoneTexte 54">
              <a:extLst>
                <a:ext uri="{FF2B5EF4-FFF2-40B4-BE49-F238E27FC236}">
                  <a16:creationId xmlns:a16="http://schemas.microsoft.com/office/drawing/2014/main" id="{88CDC64C-355A-4E09-9A28-81F951FF1A27}"/>
                </a:ext>
              </a:extLst>
            </p:cNvPr>
            <p:cNvSpPr txBox="1"/>
            <p:nvPr/>
          </p:nvSpPr>
          <p:spPr>
            <a:xfrm>
              <a:off x="3727849" y="3261254"/>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34" name="ZoneTexte 55">
              <a:extLst>
                <a:ext uri="{FF2B5EF4-FFF2-40B4-BE49-F238E27FC236}">
                  <a16:creationId xmlns:a16="http://schemas.microsoft.com/office/drawing/2014/main" id="{66D32ADC-385B-4A18-B41A-1BAEF742EDDE}"/>
                </a:ext>
              </a:extLst>
            </p:cNvPr>
            <p:cNvSpPr txBox="1"/>
            <p:nvPr/>
          </p:nvSpPr>
          <p:spPr>
            <a:xfrm>
              <a:off x="3479876" y="3207010"/>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44" name="ZoneTexte 56">
              <a:extLst>
                <a:ext uri="{FF2B5EF4-FFF2-40B4-BE49-F238E27FC236}">
                  <a16:creationId xmlns:a16="http://schemas.microsoft.com/office/drawing/2014/main" id="{AA0F8FA9-1721-4B52-BE7A-6F5C1BBC2585}"/>
                </a:ext>
              </a:extLst>
            </p:cNvPr>
            <p:cNvSpPr txBox="1"/>
            <p:nvPr/>
          </p:nvSpPr>
          <p:spPr>
            <a:xfrm>
              <a:off x="4146303" y="3253505"/>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45" name="ZoneTexte 57">
              <a:extLst>
                <a:ext uri="{FF2B5EF4-FFF2-40B4-BE49-F238E27FC236}">
                  <a16:creationId xmlns:a16="http://schemas.microsoft.com/office/drawing/2014/main" id="{1371531D-9173-46D8-962B-D466370098C3}"/>
                </a:ext>
              </a:extLst>
            </p:cNvPr>
            <p:cNvSpPr txBox="1"/>
            <p:nvPr/>
          </p:nvSpPr>
          <p:spPr>
            <a:xfrm>
              <a:off x="3410134" y="3346495"/>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46" name="ZoneTexte 58">
              <a:extLst>
                <a:ext uri="{FF2B5EF4-FFF2-40B4-BE49-F238E27FC236}">
                  <a16:creationId xmlns:a16="http://schemas.microsoft.com/office/drawing/2014/main" id="{8D01CF5D-9102-498C-94E6-1752482635EF}"/>
                </a:ext>
              </a:extLst>
            </p:cNvPr>
            <p:cNvSpPr txBox="1"/>
            <p:nvPr/>
          </p:nvSpPr>
          <p:spPr>
            <a:xfrm>
              <a:off x="3317144" y="3315498"/>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47" name="ZoneTexte 59">
              <a:extLst>
                <a:ext uri="{FF2B5EF4-FFF2-40B4-BE49-F238E27FC236}">
                  <a16:creationId xmlns:a16="http://schemas.microsoft.com/office/drawing/2014/main" id="{2F283E38-CA40-4A20-AE6F-4B843C122710}"/>
                </a:ext>
              </a:extLst>
            </p:cNvPr>
            <p:cNvSpPr txBox="1"/>
            <p:nvPr/>
          </p:nvSpPr>
          <p:spPr>
            <a:xfrm>
              <a:off x="4371029" y="3253505"/>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48" name="ZoneTexte 60">
              <a:extLst>
                <a:ext uri="{FF2B5EF4-FFF2-40B4-BE49-F238E27FC236}">
                  <a16:creationId xmlns:a16="http://schemas.microsoft.com/office/drawing/2014/main" id="{98ACE189-2C34-4D90-BDD8-61E47467A19B}"/>
                </a:ext>
              </a:extLst>
            </p:cNvPr>
            <p:cNvSpPr txBox="1"/>
            <p:nvPr/>
          </p:nvSpPr>
          <p:spPr>
            <a:xfrm>
              <a:off x="8299849" y="3726203"/>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err="1">
                <a:solidFill>
                  <a:srgbClr val="575757"/>
                </a:solidFill>
                <a:ea typeface="+mn-ea"/>
                <a:cs typeface="+mn-cs"/>
              </a:endParaRPr>
            </a:p>
          </p:txBody>
        </p:sp>
        <p:sp>
          <p:nvSpPr>
            <p:cNvPr id="49" name="Rectangle à coins arrondis 1">
              <a:extLst>
                <a:ext uri="{FF2B5EF4-FFF2-40B4-BE49-F238E27FC236}">
                  <a16:creationId xmlns:a16="http://schemas.microsoft.com/office/drawing/2014/main" id="{6B4705DF-0388-4F2A-BD6B-16FAC3383563}"/>
                </a:ext>
              </a:extLst>
            </p:cNvPr>
            <p:cNvSpPr/>
            <p:nvPr/>
          </p:nvSpPr>
          <p:spPr>
            <a:xfrm>
              <a:off x="1187808" y="2393016"/>
              <a:ext cx="1656000" cy="441355"/>
            </a:xfrm>
            <a:prstGeom prst="roundRect">
              <a:avLst/>
            </a:prstGeom>
            <a:solidFill>
              <a:srgbClr val="2F7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Communication Obstétricien</a:t>
              </a:r>
            </a:p>
          </p:txBody>
        </p:sp>
        <p:sp>
          <p:nvSpPr>
            <p:cNvPr id="50" name="Rectangle à coins arrondis 21">
              <a:extLst>
                <a:ext uri="{FF2B5EF4-FFF2-40B4-BE49-F238E27FC236}">
                  <a16:creationId xmlns:a16="http://schemas.microsoft.com/office/drawing/2014/main" id="{1877C0AE-98E0-4F61-B92E-3E0792539E0D}"/>
                </a:ext>
              </a:extLst>
            </p:cNvPr>
            <p:cNvSpPr/>
            <p:nvPr/>
          </p:nvSpPr>
          <p:spPr>
            <a:xfrm>
              <a:off x="2923522" y="2391498"/>
              <a:ext cx="6156000" cy="442873"/>
            </a:xfrm>
            <a:prstGeom prst="roundRect">
              <a:avLst/>
            </a:prstGeom>
            <a:noFill/>
            <a:ln w="12700">
              <a:solidFill>
                <a:srgbClr val="2F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 L'</a:t>
              </a:r>
              <a:r>
                <a:rPr lang="fr-FR" sz="1199" kern="1200" dirty="0" err="1">
                  <a:solidFill>
                    <a:srgbClr val="0C419A"/>
                  </a:solidFill>
                  <a:latin typeface="Arial" panose="020B0604020202020204"/>
                </a:rPr>
                <a:t>obstétricien</a:t>
              </a:r>
              <a:r>
                <a:rPr lang="fr-FR" sz="1199" kern="1200" dirty="0">
                  <a:solidFill>
                    <a:srgbClr val="0C419A"/>
                  </a:solidFill>
                  <a:latin typeface="Arial" panose="020B0604020202020204"/>
                </a:rPr>
                <a:t> qui prend en charge la parturiente lui adresse dans la messagerie de Mon espace santé des recommandations pour sa grossesse. </a:t>
              </a:r>
            </a:p>
            <a:p>
              <a:pPr defTabSz="1088271">
                <a:buClrTx/>
              </a:pPr>
              <a:r>
                <a:rPr lang="fr-FR" sz="1199" kern="1200" dirty="0">
                  <a:solidFill>
                    <a:srgbClr val="0C419A"/>
                  </a:solidFill>
                  <a:latin typeface="Arial" panose="020B0604020202020204"/>
                </a:rPr>
                <a:t>- La parturiente peut répondre à l'</a:t>
              </a:r>
              <a:r>
                <a:rPr lang="fr-FR" sz="1199" kern="1200" dirty="0" err="1">
                  <a:solidFill>
                    <a:srgbClr val="0C419A"/>
                  </a:solidFill>
                  <a:latin typeface="Arial" panose="020B0604020202020204"/>
                </a:rPr>
                <a:t>obstétricien</a:t>
              </a:r>
              <a:r>
                <a:rPr lang="fr-FR" sz="1199" kern="1200" dirty="0">
                  <a:solidFill>
                    <a:srgbClr val="0C419A"/>
                  </a:solidFill>
                  <a:latin typeface="Arial" panose="020B0604020202020204"/>
                </a:rPr>
                <a:t> pour poser des questions médicales sur sa grossesse.</a:t>
              </a:r>
            </a:p>
          </p:txBody>
        </p:sp>
        <p:sp>
          <p:nvSpPr>
            <p:cNvPr id="51" name="Rectangle à coins arrondis 1">
              <a:extLst>
                <a:ext uri="{FF2B5EF4-FFF2-40B4-BE49-F238E27FC236}">
                  <a16:creationId xmlns:a16="http://schemas.microsoft.com/office/drawing/2014/main" id="{1D0CF779-1375-440B-AB16-BEE2D3CBCB98}"/>
                </a:ext>
              </a:extLst>
            </p:cNvPr>
            <p:cNvSpPr/>
            <p:nvPr/>
          </p:nvSpPr>
          <p:spPr>
            <a:xfrm>
              <a:off x="1187808" y="2903739"/>
              <a:ext cx="1656000" cy="481245"/>
            </a:xfrm>
            <a:prstGeom prst="roundRect">
              <a:avLst/>
            </a:prstGeom>
            <a:solidFill>
              <a:srgbClr val="2F7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Communication avec les SF</a:t>
              </a:r>
            </a:p>
          </p:txBody>
        </p:sp>
        <p:sp>
          <p:nvSpPr>
            <p:cNvPr id="52" name="Rectangle à coins arrondis 21">
              <a:extLst>
                <a:ext uri="{FF2B5EF4-FFF2-40B4-BE49-F238E27FC236}">
                  <a16:creationId xmlns:a16="http://schemas.microsoft.com/office/drawing/2014/main" id="{AEC8DC4E-4FA4-4EE9-8D78-367656199B5A}"/>
                </a:ext>
              </a:extLst>
            </p:cNvPr>
            <p:cNvSpPr/>
            <p:nvPr/>
          </p:nvSpPr>
          <p:spPr>
            <a:xfrm>
              <a:off x="2923522" y="2891677"/>
              <a:ext cx="6156000" cy="493307"/>
            </a:xfrm>
            <a:prstGeom prst="roundRect">
              <a:avLst/>
            </a:prstGeom>
            <a:noFill/>
            <a:ln w="12700">
              <a:solidFill>
                <a:srgbClr val="2F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 Les sages-femmes envoient à la parturiente des conseils et des exercices à réaliser pour préparer l'accouchement dans sa messagerie de Mon espace santé.</a:t>
              </a:r>
            </a:p>
            <a:p>
              <a:pPr defTabSz="1088271">
                <a:buClrTx/>
              </a:pPr>
              <a:r>
                <a:rPr lang="fr-FR" sz="1199" kern="1200" dirty="0">
                  <a:solidFill>
                    <a:srgbClr val="0C419A"/>
                  </a:solidFill>
                  <a:latin typeface="Arial" panose="020B0604020202020204"/>
                </a:rPr>
                <a:t>- La parturiente peut répondre et poser des questions aux sages-femmes. </a:t>
              </a:r>
            </a:p>
          </p:txBody>
        </p:sp>
        <p:sp>
          <p:nvSpPr>
            <p:cNvPr id="53" name="ZoneTexte 65">
              <a:extLst>
                <a:ext uri="{FF2B5EF4-FFF2-40B4-BE49-F238E27FC236}">
                  <a16:creationId xmlns:a16="http://schemas.microsoft.com/office/drawing/2014/main" id="{193E4A9C-E374-4BF5-AEB7-EB7BF8AFA3A6}"/>
                </a:ext>
              </a:extLst>
            </p:cNvPr>
            <p:cNvSpPr txBox="1"/>
            <p:nvPr/>
          </p:nvSpPr>
          <p:spPr>
            <a:xfrm>
              <a:off x="5687878" y="3471620"/>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54" name="ZoneTexte 66">
              <a:extLst>
                <a:ext uri="{FF2B5EF4-FFF2-40B4-BE49-F238E27FC236}">
                  <a16:creationId xmlns:a16="http://schemas.microsoft.com/office/drawing/2014/main" id="{61331A32-26B5-4834-8046-D45B22803BC9}"/>
                </a:ext>
              </a:extLst>
            </p:cNvPr>
            <p:cNvSpPr txBox="1"/>
            <p:nvPr/>
          </p:nvSpPr>
          <p:spPr>
            <a:xfrm>
              <a:off x="8342773" y="3003798"/>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55" name="ZoneTexte 67">
              <a:extLst>
                <a:ext uri="{FF2B5EF4-FFF2-40B4-BE49-F238E27FC236}">
                  <a16:creationId xmlns:a16="http://schemas.microsoft.com/office/drawing/2014/main" id="{FEDC719A-120B-441C-B394-5A141AD115F4}"/>
                </a:ext>
              </a:extLst>
            </p:cNvPr>
            <p:cNvSpPr txBox="1"/>
            <p:nvPr/>
          </p:nvSpPr>
          <p:spPr>
            <a:xfrm>
              <a:off x="7981627" y="3192651"/>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56" name="ZoneTexte 68">
              <a:extLst>
                <a:ext uri="{FF2B5EF4-FFF2-40B4-BE49-F238E27FC236}">
                  <a16:creationId xmlns:a16="http://schemas.microsoft.com/office/drawing/2014/main" id="{E3F1177A-3945-48C0-B435-11AD7D8E48E6}"/>
                </a:ext>
              </a:extLst>
            </p:cNvPr>
            <p:cNvSpPr txBox="1"/>
            <p:nvPr/>
          </p:nvSpPr>
          <p:spPr>
            <a:xfrm>
              <a:off x="3215898" y="3184902"/>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57" name="Rectangle à coins arrondis 22">
              <a:extLst>
                <a:ext uri="{FF2B5EF4-FFF2-40B4-BE49-F238E27FC236}">
                  <a16:creationId xmlns:a16="http://schemas.microsoft.com/office/drawing/2014/main" id="{FC8900AF-24B7-447D-ABE0-24BF77D6BF01}"/>
                </a:ext>
              </a:extLst>
            </p:cNvPr>
            <p:cNvSpPr/>
            <p:nvPr/>
          </p:nvSpPr>
          <p:spPr>
            <a:xfrm>
              <a:off x="1187808" y="3812051"/>
              <a:ext cx="1656000" cy="347618"/>
            </a:xfrm>
            <a:prstGeom prst="roundRect">
              <a:avLst/>
            </a:prstGeom>
            <a:solidFill>
              <a:srgbClr val="2F7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Accouchement</a:t>
              </a:r>
            </a:p>
          </p:txBody>
        </p:sp>
        <p:sp>
          <p:nvSpPr>
            <p:cNvPr id="58" name="Rectangle à coins arrondis 24">
              <a:extLst>
                <a:ext uri="{FF2B5EF4-FFF2-40B4-BE49-F238E27FC236}">
                  <a16:creationId xmlns:a16="http://schemas.microsoft.com/office/drawing/2014/main" id="{7A9C84FE-B653-4094-9244-E72C623724F1}"/>
                </a:ext>
              </a:extLst>
            </p:cNvPr>
            <p:cNvSpPr/>
            <p:nvPr/>
          </p:nvSpPr>
          <p:spPr>
            <a:xfrm>
              <a:off x="2923522" y="3812052"/>
              <a:ext cx="6156000" cy="347618"/>
            </a:xfrm>
            <a:prstGeom prst="roundRect">
              <a:avLst/>
            </a:prstGeom>
            <a:noFill/>
            <a:ln w="12700">
              <a:solidFill>
                <a:srgbClr val="2F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Envoi via la messagerie + alimentation DMP : avec les informations saisies dans le DPI, résultats de labo et CR imagerie</a:t>
              </a:r>
            </a:p>
          </p:txBody>
        </p:sp>
        <p:sp>
          <p:nvSpPr>
            <p:cNvPr id="59" name="Rectangle à coins arrondis 25">
              <a:extLst>
                <a:ext uri="{FF2B5EF4-FFF2-40B4-BE49-F238E27FC236}">
                  <a16:creationId xmlns:a16="http://schemas.microsoft.com/office/drawing/2014/main" id="{14B1AD70-C23F-45B6-BDA3-69864DE0E5F7}"/>
                </a:ext>
              </a:extLst>
            </p:cNvPr>
            <p:cNvSpPr/>
            <p:nvPr/>
          </p:nvSpPr>
          <p:spPr>
            <a:xfrm>
              <a:off x="2923522" y="4238944"/>
              <a:ext cx="6156000" cy="340130"/>
            </a:xfrm>
            <a:prstGeom prst="roundRect">
              <a:avLst/>
            </a:prstGeom>
            <a:noFill/>
            <a:ln w="12700">
              <a:solidFill>
                <a:srgbClr val="2F7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71">
                <a:buClrTx/>
              </a:pPr>
              <a:r>
                <a:rPr lang="fr-FR" sz="1199" kern="1200" dirty="0">
                  <a:solidFill>
                    <a:srgbClr val="0C419A"/>
                  </a:solidFill>
                  <a:latin typeface="Arial" panose="020B0604020202020204"/>
                </a:rPr>
                <a:t>Envoi via la messagerie + alimentation du DMP : Compte rendu d’accouchement et du séjour; compte rendu opératoire si césarienne; Lettre de liaison et Ordonnance de sortie</a:t>
              </a:r>
            </a:p>
          </p:txBody>
        </p:sp>
        <p:sp>
          <p:nvSpPr>
            <p:cNvPr id="60" name="Rectangle à coins arrondis 27">
              <a:extLst>
                <a:ext uri="{FF2B5EF4-FFF2-40B4-BE49-F238E27FC236}">
                  <a16:creationId xmlns:a16="http://schemas.microsoft.com/office/drawing/2014/main" id="{93DA5FF8-E379-46F8-BC51-4250333086C0}"/>
                </a:ext>
              </a:extLst>
            </p:cNvPr>
            <p:cNvSpPr/>
            <p:nvPr/>
          </p:nvSpPr>
          <p:spPr>
            <a:xfrm>
              <a:off x="1187808" y="4243174"/>
              <a:ext cx="1656000" cy="335900"/>
            </a:xfrm>
            <a:prstGeom prst="roundRect">
              <a:avLst/>
            </a:prstGeom>
            <a:solidFill>
              <a:srgbClr val="2F75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1299" b="1" kern="1200" dirty="0">
                  <a:solidFill>
                    <a:prstClr val="white"/>
                  </a:solidFill>
                  <a:latin typeface="Arial" panose="020B0604020202020204"/>
                </a:rPr>
                <a:t>Bébé rentre à la maison</a:t>
              </a:r>
            </a:p>
          </p:txBody>
        </p:sp>
        <p:sp>
          <p:nvSpPr>
            <p:cNvPr id="61" name="Flèche droite 2">
              <a:extLst>
                <a:ext uri="{FF2B5EF4-FFF2-40B4-BE49-F238E27FC236}">
                  <a16:creationId xmlns:a16="http://schemas.microsoft.com/office/drawing/2014/main" id="{F2EACCDE-74E6-4C09-BC2C-BB9F1B09065C}"/>
                </a:ext>
              </a:extLst>
            </p:cNvPr>
            <p:cNvSpPr/>
            <p:nvPr/>
          </p:nvSpPr>
          <p:spPr>
            <a:xfrm rot="5400000" flipV="1">
              <a:off x="86322" y="3905336"/>
              <a:ext cx="1050571" cy="864001"/>
            </a:xfrm>
            <a:prstGeom prst="rightArrow">
              <a:avLst/>
            </a:prstGeom>
            <a:solidFill>
              <a:srgbClr val="E73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71">
                <a:buClrTx/>
              </a:pPr>
              <a:r>
                <a:rPr lang="fr-FR" sz="899" b="1" kern="1200" dirty="0">
                  <a:solidFill>
                    <a:prstClr val="white"/>
                  </a:solidFill>
                  <a:latin typeface="Arial" panose="020B0604020202020204"/>
                </a:rPr>
                <a:t>Accouchement</a:t>
              </a:r>
            </a:p>
          </p:txBody>
        </p:sp>
        <p:sp>
          <p:nvSpPr>
            <p:cNvPr id="62" name="ZoneTexte 74">
              <a:extLst>
                <a:ext uri="{FF2B5EF4-FFF2-40B4-BE49-F238E27FC236}">
                  <a16:creationId xmlns:a16="http://schemas.microsoft.com/office/drawing/2014/main" id="{008817C9-2EE3-43D2-9A8A-2A2FB74B8AE8}"/>
                </a:ext>
              </a:extLst>
            </p:cNvPr>
            <p:cNvSpPr txBox="1"/>
            <p:nvPr/>
          </p:nvSpPr>
          <p:spPr>
            <a:xfrm>
              <a:off x="4285279" y="4389427"/>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63" name="ZoneTexte 75">
              <a:extLst>
                <a:ext uri="{FF2B5EF4-FFF2-40B4-BE49-F238E27FC236}">
                  <a16:creationId xmlns:a16="http://schemas.microsoft.com/office/drawing/2014/main" id="{F98CE5EF-99B4-45AF-B7C1-C8E13C327066}"/>
                </a:ext>
              </a:extLst>
            </p:cNvPr>
            <p:cNvSpPr txBox="1"/>
            <p:nvPr/>
          </p:nvSpPr>
          <p:spPr>
            <a:xfrm>
              <a:off x="8167605" y="4381678"/>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64" name="ZoneTexte 76">
              <a:extLst>
                <a:ext uri="{FF2B5EF4-FFF2-40B4-BE49-F238E27FC236}">
                  <a16:creationId xmlns:a16="http://schemas.microsoft.com/office/drawing/2014/main" id="{BECB3218-0F24-4268-96FB-C533DC5C3238}"/>
                </a:ext>
              </a:extLst>
            </p:cNvPr>
            <p:cNvSpPr txBox="1"/>
            <p:nvPr/>
          </p:nvSpPr>
          <p:spPr>
            <a:xfrm>
              <a:off x="8446574" y="3072071"/>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65" name="ZoneTexte 77">
              <a:extLst>
                <a:ext uri="{FF2B5EF4-FFF2-40B4-BE49-F238E27FC236}">
                  <a16:creationId xmlns:a16="http://schemas.microsoft.com/office/drawing/2014/main" id="{6687F4D4-7CC0-491C-8956-753C43D7EE38}"/>
                </a:ext>
              </a:extLst>
            </p:cNvPr>
            <p:cNvSpPr txBox="1"/>
            <p:nvPr/>
          </p:nvSpPr>
          <p:spPr>
            <a:xfrm>
              <a:off x="7648412" y="3172810"/>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66" name="ZoneTexte 78">
              <a:extLst>
                <a:ext uri="{FF2B5EF4-FFF2-40B4-BE49-F238E27FC236}">
                  <a16:creationId xmlns:a16="http://schemas.microsoft.com/office/drawing/2014/main" id="{2C44FEC8-7303-4810-8091-0989B26D211E}"/>
                </a:ext>
              </a:extLst>
            </p:cNvPr>
            <p:cNvSpPr txBox="1"/>
            <p:nvPr/>
          </p:nvSpPr>
          <p:spPr>
            <a:xfrm>
              <a:off x="3270140" y="3312295"/>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67" name="ZoneTexte 79">
              <a:extLst>
                <a:ext uri="{FF2B5EF4-FFF2-40B4-BE49-F238E27FC236}">
                  <a16:creationId xmlns:a16="http://schemas.microsoft.com/office/drawing/2014/main" id="{9094B76E-3062-4BA4-B720-A7F901712398}"/>
                </a:ext>
              </a:extLst>
            </p:cNvPr>
            <p:cNvSpPr txBox="1"/>
            <p:nvPr/>
          </p:nvSpPr>
          <p:spPr>
            <a:xfrm>
              <a:off x="8229598" y="3219305"/>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sp>
          <p:nvSpPr>
            <p:cNvPr id="68" name="ZoneTexte 80">
              <a:extLst>
                <a:ext uri="{FF2B5EF4-FFF2-40B4-BE49-F238E27FC236}">
                  <a16:creationId xmlns:a16="http://schemas.microsoft.com/office/drawing/2014/main" id="{6A4A21E0-2442-406A-BC40-510DFB00C02F}"/>
                </a:ext>
              </a:extLst>
            </p:cNvPr>
            <p:cNvSpPr txBox="1"/>
            <p:nvPr/>
          </p:nvSpPr>
          <p:spPr>
            <a:xfrm>
              <a:off x="3250456" y="4469068"/>
              <a:ext cx="0" cy="0"/>
            </a:xfrm>
            <a:prstGeom prst="rect">
              <a:avLst/>
            </a:prstGeom>
            <a:noFill/>
          </p:spPr>
          <p:txBody>
            <a:bodyPr wrap="none" lIns="95925" tIns="143888" rIns="95925" bIns="143888" rtlCol="0" anchor="ctr" anchorCtr="0">
              <a:normAutofit fontScale="25000" lnSpcReduction="20000"/>
            </a:bodyPr>
            <a:lstStyle/>
            <a:p>
              <a:pPr algn="ctr" defTabSz="1088271">
                <a:buClrTx/>
              </a:pPr>
              <a:endParaRPr lang="fr-FR" sz="1998" kern="1200" dirty="0">
                <a:solidFill>
                  <a:srgbClr val="575757"/>
                </a:solidFill>
                <a:ea typeface="+mn-ea"/>
                <a:cs typeface="+mn-cs"/>
              </a:endParaRPr>
            </a:p>
          </p:txBody>
        </p:sp>
      </p:grpSp>
    </p:spTree>
    <p:extLst>
      <p:ext uri="{BB962C8B-B14F-4D97-AF65-F5344CB8AC3E}">
        <p14:creationId xmlns:p14="http://schemas.microsoft.com/office/powerpoint/2010/main" val="4044648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3761" y="3357048"/>
            <a:ext cx="11196000" cy="1114205"/>
          </a:xfrm>
          <a:solidFill>
            <a:schemeClr val="accent4">
              <a:lumMod val="60000"/>
              <a:lumOff val="40000"/>
            </a:schemeClr>
          </a:solidFill>
        </p:spPr>
        <p:txBody>
          <a:bodyPr/>
          <a:lstStyle/>
          <a:p>
            <a:pPr algn="ctr"/>
            <a:r>
              <a:rPr lang="fr-FR" dirty="0"/>
              <a:t>Merci pour votre attention</a:t>
            </a:r>
          </a:p>
        </p:txBody>
      </p:sp>
    </p:spTree>
    <p:extLst>
      <p:ext uri="{BB962C8B-B14F-4D97-AF65-F5344CB8AC3E}">
        <p14:creationId xmlns:p14="http://schemas.microsoft.com/office/powerpoint/2010/main" val="3612293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C:\Users\w060336\Pictures\chic-andre-gregoire.jpg">
            <a:extLst>
              <a:ext uri="{FF2B5EF4-FFF2-40B4-BE49-F238E27FC236}">
                <a16:creationId xmlns:a16="http://schemas.microsoft.com/office/drawing/2014/main" id="{F8FB63A1-37A6-45A2-B04A-6DCA33C75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532" y="341313"/>
            <a:ext cx="15128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ZoneTexte 4">
            <a:extLst>
              <a:ext uri="{FF2B5EF4-FFF2-40B4-BE49-F238E27FC236}">
                <a16:creationId xmlns:a16="http://schemas.microsoft.com/office/drawing/2014/main" id="{6C7C730D-6E73-4F9B-A0BA-EC2330CED9D3}"/>
              </a:ext>
            </a:extLst>
          </p:cNvPr>
          <p:cNvSpPr txBox="1">
            <a:spLocks noChangeArrowheads="1"/>
          </p:cNvSpPr>
          <p:nvPr/>
        </p:nvSpPr>
        <p:spPr bwMode="auto">
          <a:xfrm>
            <a:off x="3935414" y="341313"/>
            <a:ext cx="432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defRPr sz="2400">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a:spcBef>
                <a:spcPct val="20000"/>
              </a:spcBef>
              <a:buFont typeface="Wingdings" panose="05000000000000000000" pitchFamily="2" charset="2"/>
              <a:buChar char="Ø"/>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ClrTx/>
            </a:pPr>
            <a:r>
              <a:rPr lang="fr-FR" altLang="fr-FR" sz="1800" kern="1200">
                <a:solidFill>
                  <a:prstClr val="black"/>
                </a:solidFill>
                <a:ea typeface="+mn-ea"/>
                <a:cs typeface="+mn-cs"/>
              </a:rPr>
              <a:t>CHI André Grégoire de Montreuil (93)</a:t>
            </a:r>
          </a:p>
        </p:txBody>
      </p:sp>
      <p:sp>
        <p:nvSpPr>
          <p:cNvPr id="2" name="ZoneTexte 1"/>
          <p:cNvSpPr txBox="1"/>
          <p:nvPr/>
        </p:nvSpPr>
        <p:spPr>
          <a:xfrm>
            <a:off x="1919536" y="2182837"/>
            <a:ext cx="8280920" cy="1077218"/>
          </a:xfrm>
          <a:prstGeom prst="rect">
            <a:avLst/>
          </a:prstGeom>
          <a:noFill/>
        </p:spPr>
        <p:txBody>
          <a:bodyPr wrap="square" rtlCol="0">
            <a:spAutoFit/>
          </a:bodyPr>
          <a:lstStyle/>
          <a:p>
            <a:pPr algn="ctr" eaLnBrk="0" fontAlgn="base" hangingPunct="0">
              <a:spcBef>
                <a:spcPct val="0"/>
              </a:spcBef>
              <a:spcAft>
                <a:spcPct val="0"/>
              </a:spcAft>
              <a:buClrTx/>
            </a:pPr>
            <a:r>
              <a:rPr lang="fr-FR" sz="3200" kern="1200" dirty="0">
                <a:solidFill>
                  <a:prstClr val="black"/>
                </a:solidFill>
                <a:latin typeface="Calibri" panose="020F0502020204030204" pitchFamily="34" charset="0"/>
                <a:ea typeface="+mn-ea"/>
                <a:cs typeface="+mn-cs"/>
              </a:rPr>
              <a:t>Dispositif d’accompagnement à la sortie de maternité </a:t>
            </a:r>
          </a:p>
        </p:txBody>
      </p:sp>
      <p:sp>
        <p:nvSpPr>
          <p:cNvPr id="5" name="Sous-titre 4"/>
          <p:cNvSpPr>
            <a:spLocks noGrp="1"/>
          </p:cNvSpPr>
          <p:nvPr>
            <p:ph type="subTitle" idx="1"/>
          </p:nvPr>
        </p:nvSpPr>
        <p:spPr>
          <a:xfrm>
            <a:off x="1919536" y="4149080"/>
            <a:ext cx="8568952" cy="792088"/>
          </a:xfrm>
        </p:spPr>
        <p:txBody>
          <a:bodyPr/>
          <a:lstStyle/>
          <a:p>
            <a:r>
              <a:rPr lang="fr-FR" sz="1200" dirty="0"/>
              <a:t>Présenté par</a:t>
            </a:r>
          </a:p>
          <a:p>
            <a:r>
              <a:rPr lang="fr-FR" sz="1200" dirty="0"/>
              <a:t>Mme A.CHASSELINE</a:t>
            </a:r>
          </a:p>
          <a:p>
            <a:r>
              <a:rPr lang="fr-FR" sz="1200" dirty="0"/>
              <a:t>Sage-Femme du dispositif</a:t>
            </a:r>
            <a:endParaRPr lang="fr-FR"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9800" y="260649"/>
            <a:ext cx="7772400" cy="1470025"/>
          </a:xfrm>
        </p:spPr>
        <p:txBody>
          <a:bodyPr/>
          <a:lstStyle/>
          <a:p>
            <a:r>
              <a:rPr lang="fr-FR" dirty="0"/>
              <a:t>Objectifs</a:t>
            </a:r>
          </a:p>
        </p:txBody>
      </p:sp>
      <p:sp>
        <p:nvSpPr>
          <p:cNvPr id="3" name="TextBox 2">
            <a:extLst>
              <a:ext uri="{FF2B5EF4-FFF2-40B4-BE49-F238E27FC236}">
                <a16:creationId xmlns:a16="http://schemas.microsoft.com/office/drawing/2014/main" id="{EB0B6379-6868-478C-9C28-BE9D36F41059}"/>
              </a:ext>
            </a:extLst>
          </p:cNvPr>
          <p:cNvSpPr txBox="1"/>
          <p:nvPr/>
        </p:nvSpPr>
        <p:spPr>
          <a:xfrm>
            <a:off x="2148771" y="1710881"/>
            <a:ext cx="8059959"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eaLnBrk="0" fontAlgn="base" hangingPunct="0">
              <a:lnSpc>
                <a:spcPct val="150000"/>
              </a:lnSpc>
              <a:spcBef>
                <a:spcPct val="0"/>
              </a:spcBef>
              <a:spcAft>
                <a:spcPct val="0"/>
              </a:spcAft>
              <a:buClrTx/>
              <a:buFont typeface="Arial"/>
              <a:buChar char="•"/>
            </a:pPr>
            <a:r>
              <a:rPr lang="fr-FR" sz="2000" kern="1200" dirty="0">
                <a:solidFill>
                  <a:prstClr val="black">
                    <a:tint val="75000"/>
                  </a:prstClr>
                </a:solidFill>
                <a:latin typeface="Calibri"/>
                <a:ea typeface="+mn-ea"/>
                <a:cs typeface="+mn-cs"/>
              </a:rPr>
              <a:t> Améliorer la pertinence des durées de séjour en maternité</a:t>
            </a:r>
            <a:endParaRPr lang="en-US" sz="1800" kern="1200" dirty="0">
              <a:solidFill>
                <a:prstClr val="black">
                  <a:tint val="75000"/>
                </a:prstClr>
              </a:solidFill>
              <a:latin typeface="Calibri" panose="020F0502020204030204" pitchFamily="34" charset="0"/>
              <a:ea typeface="+mn-ea"/>
              <a:cs typeface="Calibri" panose="020F0502020204030204" pitchFamily="34" charset="0"/>
            </a:endParaRPr>
          </a:p>
          <a:p>
            <a:pPr marL="342900" indent="-342900" eaLnBrk="0" fontAlgn="base" hangingPunct="0">
              <a:lnSpc>
                <a:spcPct val="150000"/>
              </a:lnSpc>
              <a:spcBef>
                <a:spcPct val="0"/>
              </a:spcBef>
              <a:spcAft>
                <a:spcPct val="0"/>
              </a:spcAft>
              <a:buClrTx/>
              <a:buFont typeface="Arial"/>
              <a:buChar char="•"/>
            </a:pPr>
            <a:r>
              <a:rPr lang="fr-FR" sz="2000" kern="1200" dirty="0">
                <a:solidFill>
                  <a:prstClr val="black">
                    <a:tint val="75000"/>
                  </a:prstClr>
                </a:solidFill>
                <a:latin typeface="Calibri"/>
                <a:ea typeface="+mn-ea"/>
                <a:cs typeface="+mn-cs"/>
              </a:rPr>
              <a:t> Soutien à l’allaitement</a:t>
            </a:r>
            <a:endParaRPr lang="fr-FR" sz="2000" kern="1200" dirty="0">
              <a:solidFill>
                <a:prstClr val="black">
                  <a:tint val="75000"/>
                </a:prstClr>
              </a:solidFill>
              <a:latin typeface="Calibri"/>
              <a:ea typeface="+mn-ea"/>
              <a:cs typeface="Calibri"/>
            </a:endParaRPr>
          </a:p>
          <a:p>
            <a:pPr marL="342900" indent="-342900" eaLnBrk="0" fontAlgn="base" hangingPunct="0">
              <a:lnSpc>
                <a:spcPct val="150000"/>
              </a:lnSpc>
              <a:spcBef>
                <a:spcPct val="0"/>
              </a:spcBef>
              <a:spcAft>
                <a:spcPct val="0"/>
              </a:spcAft>
              <a:buClrTx/>
              <a:buFont typeface="Arial"/>
              <a:buChar char="•"/>
            </a:pPr>
            <a:r>
              <a:rPr lang="fr-FR" sz="2000" kern="1200" dirty="0">
                <a:solidFill>
                  <a:prstClr val="black">
                    <a:tint val="75000"/>
                  </a:prstClr>
                </a:solidFill>
                <a:latin typeface="Calibri"/>
                <a:ea typeface="+mn-ea"/>
                <a:cs typeface="+mn-cs"/>
              </a:rPr>
              <a:t> Repérage de la dépression</a:t>
            </a:r>
            <a:endParaRPr lang="fr-FR" sz="2000" kern="1200" dirty="0">
              <a:solidFill>
                <a:prstClr val="black">
                  <a:tint val="75000"/>
                </a:prstClr>
              </a:solidFill>
              <a:latin typeface="Calibri"/>
              <a:ea typeface="+mn-ea"/>
              <a:cs typeface="Calibri"/>
            </a:endParaRPr>
          </a:p>
          <a:p>
            <a:pPr marL="342900" indent="-342900" eaLnBrk="0" fontAlgn="base" hangingPunct="0">
              <a:lnSpc>
                <a:spcPct val="150000"/>
              </a:lnSpc>
              <a:spcBef>
                <a:spcPct val="0"/>
              </a:spcBef>
              <a:spcAft>
                <a:spcPct val="0"/>
              </a:spcAft>
              <a:buClrTx/>
              <a:buFont typeface="Arial"/>
              <a:buChar char="•"/>
            </a:pPr>
            <a:r>
              <a:rPr lang="fr-FR" sz="2000" kern="1200" dirty="0">
                <a:solidFill>
                  <a:prstClr val="black">
                    <a:tint val="75000"/>
                  </a:prstClr>
                </a:solidFill>
                <a:latin typeface="Calibri"/>
                <a:ea typeface="+mn-ea"/>
                <a:cs typeface="+mn-cs"/>
              </a:rPr>
              <a:t> Ouverture des droits</a:t>
            </a:r>
            <a:endParaRPr lang="fr-FR" sz="2000" kern="1200" dirty="0">
              <a:solidFill>
                <a:prstClr val="black">
                  <a:tint val="75000"/>
                </a:prstClr>
              </a:solidFill>
              <a:latin typeface="Calibri"/>
              <a:ea typeface="+mn-ea"/>
              <a:cs typeface="Calibri"/>
            </a:endParaRPr>
          </a:p>
          <a:p>
            <a:pPr eaLnBrk="0" fontAlgn="base" hangingPunct="0">
              <a:spcBef>
                <a:spcPct val="0"/>
              </a:spcBef>
              <a:spcAft>
                <a:spcPct val="0"/>
              </a:spcAft>
              <a:buClrTx/>
            </a:pPr>
            <a:endParaRPr lang="fr-FR" sz="1800" kern="1200" dirty="0">
              <a:solidFill>
                <a:prstClr val="black"/>
              </a:solidFill>
              <a:latin typeface="Calibri" panose="020F0502020204030204" pitchFamily="34" charset="0"/>
              <a:ea typeface="+mn-ea"/>
              <a:cs typeface="Calibri"/>
            </a:endParaRPr>
          </a:p>
          <a:p>
            <a:pPr eaLnBrk="0" fontAlgn="base" hangingPunct="0">
              <a:spcBef>
                <a:spcPct val="0"/>
              </a:spcBef>
              <a:spcAft>
                <a:spcPct val="0"/>
              </a:spcAft>
              <a:buClrTx/>
            </a:pPr>
            <a:endParaRPr lang="fr-FR" sz="1800" kern="1200" dirty="0">
              <a:solidFill>
                <a:prstClr val="black"/>
              </a:solidFill>
              <a:latin typeface="Calibri" panose="020F0502020204030204" pitchFamily="34" charset="0"/>
              <a:ea typeface="+mn-ea"/>
              <a:cs typeface="Calibri"/>
            </a:endParaRPr>
          </a:p>
        </p:txBody>
      </p:sp>
      <p:pic>
        <p:nvPicPr>
          <p:cNvPr id="4" name="Picture 4">
            <a:extLst>
              <a:ext uri="{FF2B5EF4-FFF2-40B4-BE49-F238E27FC236}">
                <a16:creationId xmlns:a16="http://schemas.microsoft.com/office/drawing/2014/main" id="{4C29EB29-11AE-439A-944B-2EDDA05D97B7}"/>
              </a:ext>
            </a:extLst>
          </p:cNvPr>
          <p:cNvPicPr>
            <a:picLocks noChangeAspect="1"/>
          </p:cNvPicPr>
          <p:nvPr/>
        </p:nvPicPr>
        <p:blipFill>
          <a:blip r:embed="rId2"/>
          <a:stretch>
            <a:fillRect/>
          </a:stretch>
        </p:blipFill>
        <p:spPr>
          <a:xfrm>
            <a:off x="2500463" y="3949554"/>
            <a:ext cx="3808620" cy="1513833"/>
          </a:xfrm>
          <a:prstGeom prst="rect">
            <a:avLst/>
          </a:prstGeom>
        </p:spPr>
      </p:pic>
      <p:pic>
        <p:nvPicPr>
          <p:cNvPr id="5" name="Picture 5">
            <a:extLst>
              <a:ext uri="{FF2B5EF4-FFF2-40B4-BE49-F238E27FC236}">
                <a16:creationId xmlns:a16="http://schemas.microsoft.com/office/drawing/2014/main" id="{0E2203B1-937D-40EA-885A-8FD5FC127030}"/>
              </a:ext>
            </a:extLst>
          </p:cNvPr>
          <p:cNvPicPr>
            <a:picLocks noChangeAspect="1"/>
          </p:cNvPicPr>
          <p:nvPr/>
        </p:nvPicPr>
        <p:blipFill rotWithShape="1">
          <a:blip r:embed="rId3"/>
          <a:srcRect t="14594" r="-377" b="270"/>
          <a:stretch/>
        </p:blipFill>
        <p:spPr>
          <a:xfrm>
            <a:off x="6741460" y="2323680"/>
            <a:ext cx="2753553" cy="3255820"/>
          </a:xfrm>
          <a:prstGeom prst="rect">
            <a:avLst/>
          </a:prstGeom>
        </p:spPr>
      </p:pic>
    </p:spTree>
    <p:extLst>
      <p:ext uri="{BB962C8B-B14F-4D97-AF65-F5344CB8AC3E}">
        <p14:creationId xmlns:p14="http://schemas.microsoft.com/office/powerpoint/2010/main" val="616040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7568" y="-15362"/>
            <a:ext cx="7772400" cy="1470025"/>
          </a:xfrm>
        </p:spPr>
        <p:txBody>
          <a:bodyPr/>
          <a:lstStyle/>
          <a:p>
            <a:r>
              <a:rPr lang="fr-FR" dirty="0"/>
              <a:t>Organisation</a:t>
            </a:r>
          </a:p>
        </p:txBody>
      </p:sp>
      <p:sp>
        <p:nvSpPr>
          <p:cNvPr id="3" name="Sous-titre 2"/>
          <p:cNvSpPr>
            <a:spLocks noGrp="1"/>
          </p:cNvSpPr>
          <p:nvPr>
            <p:ph type="subTitle" idx="1"/>
          </p:nvPr>
        </p:nvSpPr>
        <p:spPr>
          <a:xfrm>
            <a:off x="2279576" y="1268760"/>
            <a:ext cx="7772400" cy="4896544"/>
          </a:xfrm>
          <a:noFill/>
        </p:spPr>
        <p:txBody>
          <a:bodyPr/>
          <a:lstStyle/>
          <a:p>
            <a:pPr algn="l"/>
            <a:endParaRPr lang="fr-FR" sz="2000" dirty="0">
              <a:cs typeface="Calibri"/>
            </a:endParaRPr>
          </a:p>
          <a:p>
            <a:pPr marL="342900" indent="-342900" algn="l">
              <a:buFont typeface="Arial" panose="020B0604020202020204" pitchFamily="34" charset="0"/>
              <a:buChar char="•"/>
            </a:pPr>
            <a:r>
              <a:rPr lang="fr-FR" sz="2000" dirty="0"/>
              <a:t>Sages femmes : 2 ETP (2 SF) avec le soutien financier ARS </a:t>
            </a:r>
            <a:r>
              <a:rPr lang="fr-FR" sz="2000" dirty="0" err="1"/>
              <a:t>IdF</a:t>
            </a:r>
            <a:endParaRPr lang="fr-FR" sz="2000" dirty="0"/>
          </a:p>
          <a:p>
            <a:pPr marL="342900" indent="-342900" algn="l">
              <a:buFont typeface="Arial" panose="020B0604020202020204" pitchFamily="34" charset="0"/>
              <a:buChar char="•"/>
            </a:pPr>
            <a:endParaRPr lang="fr-FR" sz="2000" dirty="0"/>
          </a:p>
          <a:p>
            <a:pPr marL="342900" indent="-342900" algn="l">
              <a:buFont typeface="Arial" panose="020B0604020202020204" pitchFamily="34" charset="0"/>
              <a:buChar char="•"/>
            </a:pPr>
            <a:r>
              <a:rPr lang="fr-FR" sz="2000" dirty="0"/>
              <a:t>Initialement présentes 7j/7 -&gt; 6j/7 en horaires décalés avec plus grande amplitude en 2022</a:t>
            </a:r>
          </a:p>
          <a:p>
            <a:pPr marL="342900" indent="-342900" algn="l">
              <a:buFont typeface="Arial" panose="020B0604020202020204" pitchFamily="34" charset="0"/>
              <a:buChar char="•"/>
            </a:pPr>
            <a:endParaRPr lang="fr-FR" sz="2000" dirty="0"/>
          </a:p>
          <a:p>
            <a:pPr marL="342900" indent="-342900" algn="l">
              <a:buFont typeface="Arial" panose="020B0604020202020204" pitchFamily="34" charset="0"/>
              <a:buChar char="•"/>
            </a:pPr>
            <a:r>
              <a:rPr lang="fr-FR" sz="2000" dirty="0">
                <a:cs typeface="Calibri"/>
              </a:rPr>
              <a:t>Jours de présences fixes</a:t>
            </a:r>
          </a:p>
          <a:p>
            <a:pPr marL="800100" lvl="1" indent="-342900" algn="l">
              <a:buFont typeface="Arial" panose="020B0604020202020204" pitchFamily="34" charset="0"/>
              <a:buChar char="•"/>
            </a:pPr>
            <a:r>
              <a:rPr lang="fr-FR" sz="2000" dirty="0">
                <a:cs typeface="Calibri"/>
              </a:rPr>
              <a:t>plus lisible par les équipe</a:t>
            </a:r>
          </a:p>
          <a:p>
            <a:pPr marL="800100" lvl="1" indent="-342900" algn="l">
              <a:buFont typeface="Arial" panose="020B0604020202020204" pitchFamily="34" charset="0"/>
              <a:buChar char="•"/>
            </a:pPr>
            <a:r>
              <a:rPr lang="fr-FR" sz="2000" dirty="0">
                <a:cs typeface="Calibri"/>
              </a:rPr>
              <a:t>meilleure articulation avec les différents partenaires</a:t>
            </a:r>
          </a:p>
          <a:p>
            <a:pPr marL="342900" indent="-342900" algn="l">
              <a:buFont typeface="Arial" panose="020B0604020202020204" pitchFamily="34" charset="0"/>
              <a:buChar char="•"/>
            </a:pPr>
            <a:endParaRPr lang="fr-FR" sz="2000" dirty="0">
              <a:cs typeface="Calibri"/>
            </a:endParaRPr>
          </a:p>
          <a:p>
            <a:pPr marL="342900" indent="-342900" algn="l">
              <a:buFont typeface="Arial" panose="020B0604020202020204" pitchFamily="34" charset="0"/>
              <a:buChar char="•"/>
            </a:pPr>
            <a:r>
              <a:rPr lang="fr-FR" sz="2000" dirty="0">
                <a:cs typeface="Calibri"/>
              </a:rPr>
              <a:t>Recours à des solutions informatiques pour automatiser certaines tâches administratives (Medicalib ®)</a:t>
            </a:r>
          </a:p>
          <a:p>
            <a:pPr marL="342900" indent="-342900" algn="l">
              <a:buFont typeface="Arial" panose="020B0604020202020204" pitchFamily="34" charset="0"/>
              <a:buChar char="•"/>
            </a:pPr>
            <a:endParaRPr lang="fr-FR" sz="2000" dirty="0">
              <a:cs typeface="Calibri"/>
            </a:endParaRPr>
          </a:p>
          <a:p>
            <a:pPr marL="342900" indent="-342900" algn="l">
              <a:buFont typeface="Arial" panose="020B0604020202020204" pitchFamily="34" charset="0"/>
              <a:buChar char="•"/>
            </a:pPr>
            <a:endParaRPr lang="fr-FR" sz="2000" dirty="0">
              <a:cs typeface="Calibri"/>
            </a:endParaRPr>
          </a:p>
          <a:p>
            <a:pPr marL="342900" indent="-342900" algn="l">
              <a:buFont typeface="Arial" panose="020B0604020202020204" pitchFamily="34" charset="0"/>
              <a:buChar char="•"/>
            </a:pPr>
            <a:endParaRPr lang="fr-FR" sz="2000" dirty="0">
              <a:cs typeface="Calibri"/>
            </a:endParaRPr>
          </a:p>
          <a:p>
            <a:pPr marL="342900" indent="-342900" algn="l">
              <a:buFont typeface="Arial" panose="020B0604020202020204" pitchFamily="34" charset="0"/>
              <a:buChar char="•"/>
            </a:pPr>
            <a:endParaRPr lang="fr-FR" sz="1600" dirty="0"/>
          </a:p>
        </p:txBody>
      </p:sp>
      <p:pic>
        <p:nvPicPr>
          <p:cNvPr id="4" name="Image 3">
            <a:extLst>
              <a:ext uri="{FF2B5EF4-FFF2-40B4-BE49-F238E27FC236}">
                <a16:creationId xmlns:a16="http://schemas.microsoft.com/office/drawing/2014/main" id="{C7A5B411-A5D6-4D2E-B7B9-52AF1EA94C5A}"/>
              </a:ext>
            </a:extLst>
          </p:cNvPr>
          <p:cNvPicPr>
            <a:picLocks noChangeAspect="1"/>
          </p:cNvPicPr>
          <p:nvPr/>
        </p:nvPicPr>
        <p:blipFill>
          <a:blip r:embed="rId2"/>
          <a:stretch>
            <a:fillRect/>
          </a:stretch>
        </p:blipFill>
        <p:spPr>
          <a:xfrm>
            <a:off x="9157346" y="317101"/>
            <a:ext cx="894631" cy="619196"/>
          </a:xfrm>
          <a:prstGeom prst="rect">
            <a:avLst/>
          </a:prstGeom>
        </p:spPr>
      </p:pic>
    </p:spTree>
    <p:extLst>
      <p:ext uri="{BB962C8B-B14F-4D97-AF65-F5344CB8AC3E}">
        <p14:creationId xmlns:p14="http://schemas.microsoft.com/office/powerpoint/2010/main" val="3474433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3552" y="565209"/>
            <a:ext cx="7886700" cy="994172"/>
          </a:xfrm>
        </p:spPr>
        <p:txBody>
          <a:bodyPr/>
          <a:lstStyle/>
          <a:p>
            <a:r>
              <a:rPr lang="fr-FR" dirty="0"/>
              <a:t>Pour qui ?</a:t>
            </a:r>
          </a:p>
        </p:txBody>
      </p:sp>
      <p:sp>
        <p:nvSpPr>
          <p:cNvPr id="3" name="Espace réservé du contenu 2"/>
          <p:cNvSpPr>
            <a:spLocks noGrp="1"/>
          </p:cNvSpPr>
          <p:nvPr>
            <p:ph idx="1"/>
          </p:nvPr>
        </p:nvSpPr>
        <p:spPr>
          <a:xfrm>
            <a:off x="3071664" y="1948244"/>
            <a:ext cx="6775662" cy="647033"/>
          </a:xfrm>
        </p:spPr>
        <p:txBody>
          <a:bodyPr/>
          <a:lstStyle/>
          <a:p>
            <a:r>
              <a:rPr lang="fr-FR" dirty="0"/>
              <a:t>Toutes les femmes accouchées de suites de couches </a:t>
            </a:r>
          </a:p>
          <a:p>
            <a:endParaRPr lang="fr-FR" b="1" dirty="0"/>
          </a:p>
        </p:txBody>
      </p:sp>
      <p:sp>
        <p:nvSpPr>
          <p:cNvPr id="5" name="Titre 1"/>
          <p:cNvSpPr txBox="1">
            <a:spLocks/>
          </p:cNvSpPr>
          <p:nvPr/>
        </p:nvSpPr>
        <p:spPr>
          <a:xfrm>
            <a:off x="1960626" y="301596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buClrTx/>
            </a:pPr>
            <a:r>
              <a:rPr lang="fr-FR" sz="4800" b="1" dirty="0">
                <a:solidFill>
                  <a:srgbClr val="7F7F7F"/>
                </a:solidFill>
                <a:latin typeface="Calibri"/>
              </a:rPr>
              <a:t>A quel moment ?</a:t>
            </a:r>
          </a:p>
        </p:txBody>
      </p:sp>
      <p:sp>
        <p:nvSpPr>
          <p:cNvPr id="6" name="Espace réservé du contenu 2"/>
          <p:cNvSpPr txBox="1">
            <a:spLocks/>
          </p:cNvSpPr>
          <p:nvPr/>
        </p:nvSpPr>
        <p:spPr>
          <a:xfrm>
            <a:off x="3202792" y="4307961"/>
            <a:ext cx="6775662" cy="647033"/>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ct val="0"/>
              </a:spcAft>
              <a:buClrTx/>
            </a:pPr>
            <a:r>
              <a:rPr lang="fr-FR" sz="2100" dirty="0">
                <a:solidFill>
                  <a:prstClr val="black"/>
                </a:solidFill>
                <a:latin typeface="Calibri"/>
              </a:rPr>
              <a:t>Après discussion avec l’équipe de suites de couches </a:t>
            </a:r>
          </a:p>
          <a:p>
            <a:pPr fontAlgn="base">
              <a:spcAft>
                <a:spcPct val="0"/>
              </a:spcAft>
              <a:buClrTx/>
            </a:pPr>
            <a:r>
              <a:rPr lang="fr-FR" sz="2100" dirty="0">
                <a:solidFill>
                  <a:prstClr val="black"/>
                </a:solidFill>
                <a:latin typeface="Calibri"/>
              </a:rPr>
              <a:t>A J0 ou J1 dans l’idéal </a:t>
            </a:r>
          </a:p>
          <a:p>
            <a:pPr fontAlgn="base">
              <a:spcAft>
                <a:spcPct val="0"/>
              </a:spcAft>
              <a:buClrTx/>
            </a:pPr>
            <a:endParaRPr lang="fr-FR" sz="2100" b="1" dirty="0">
              <a:solidFill>
                <a:prstClr val="black"/>
              </a:solidFill>
              <a:latin typeface="Calibri"/>
            </a:endParaRPr>
          </a:p>
        </p:txBody>
      </p:sp>
      <p:pic>
        <p:nvPicPr>
          <p:cNvPr id="4" name="Image 3">
            <a:extLst>
              <a:ext uri="{FF2B5EF4-FFF2-40B4-BE49-F238E27FC236}">
                <a16:creationId xmlns:a16="http://schemas.microsoft.com/office/drawing/2014/main" id="{2D0F5389-D80A-184E-AC07-194AC627CF9E}"/>
              </a:ext>
            </a:extLst>
          </p:cNvPr>
          <p:cNvPicPr>
            <a:picLocks noChangeAspect="1"/>
          </p:cNvPicPr>
          <p:nvPr/>
        </p:nvPicPr>
        <p:blipFill>
          <a:blip r:embed="rId2"/>
          <a:stretch>
            <a:fillRect/>
          </a:stretch>
        </p:blipFill>
        <p:spPr>
          <a:xfrm>
            <a:off x="2236260" y="1854058"/>
            <a:ext cx="835404" cy="835404"/>
          </a:xfrm>
          <a:prstGeom prst="rect">
            <a:avLst/>
          </a:prstGeom>
        </p:spPr>
      </p:pic>
      <p:pic>
        <p:nvPicPr>
          <p:cNvPr id="7" name="Image 6">
            <a:extLst>
              <a:ext uri="{FF2B5EF4-FFF2-40B4-BE49-F238E27FC236}">
                <a16:creationId xmlns:a16="http://schemas.microsoft.com/office/drawing/2014/main" id="{66E59F85-EDF5-FB78-91F8-35D9266EBCC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601" r="41412"/>
                    </a14:imgEffect>
                    <a14:imgEffect>
                      <a14:brightnessContrast bright="20000" contrast="-40000"/>
                    </a14:imgEffect>
                  </a14:imgLayer>
                </a14:imgProps>
              </a:ext>
            </a:extLst>
          </a:blip>
          <a:srcRect r="53987"/>
          <a:stretch/>
        </p:blipFill>
        <p:spPr>
          <a:xfrm>
            <a:off x="2081924" y="4104321"/>
            <a:ext cx="1049696" cy="1054315"/>
          </a:xfrm>
          <a:prstGeom prst="rect">
            <a:avLst/>
          </a:prstGeom>
        </p:spPr>
      </p:pic>
    </p:spTree>
    <p:extLst>
      <p:ext uri="{BB962C8B-B14F-4D97-AF65-F5344CB8AC3E}">
        <p14:creationId xmlns:p14="http://schemas.microsoft.com/office/powerpoint/2010/main" val="227089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47528" y="1340769"/>
            <a:ext cx="5112568" cy="4669979"/>
          </a:xfrm>
        </p:spPr>
        <p:txBody>
          <a:bodyPr/>
          <a:lstStyle/>
          <a:p>
            <a:r>
              <a:rPr lang="fr-FR" dirty="0"/>
              <a:t>Assurer le suivi de toutes les patientes après la sortie </a:t>
            </a:r>
          </a:p>
          <a:p>
            <a:pPr lvl="1">
              <a:buFont typeface="Wingdings" panose="05000000000000000000" pitchFamily="2" charset="2"/>
              <a:buChar char="Ø"/>
            </a:pPr>
            <a:r>
              <a:rPr lang="fr-FR" dirty="0"/>
              <a:t>Sage femme libérale </a:t>
            </a:r>
          </a:p>
          <a:p>
            <a:pPr lvl="1">
              <a:buFont typeface="Wingdings" panose="05000000000000000000" pitchFamily="2" charset="2"/>
              <a:buChar char="Ø"/>
            </a:pPr>
            <a:r>
              <a:rPr lang="fr-FR" dirty="0"/>
              <a:t>HAD maternelle ou  pédiatrique</a:t>
            </a:r>
          </a:p>
          <a:p>
            <a:pPr lvl="1">
              <a:buFont typeface="Wingdings" panose="05000000000000000000" pitchFamily="2" charset="2"/>
              <a:buChar char="Ø"/>
            </a:pPr>
            <a:r>
              <a:rPr lang="fr-FR" dirty="0"/>
              <a:t>PMI </a:t>
            </a:r>
          </a:p>
          <a:p>
            <a:pPr lvl="1">
              <a:buFont typeface="Wingdings" panose="05000000000000000000" pitchFamily="2" charset="2"/>
              <a:buChar char="Ø"/>
            </a:pPr>
            <a:r>
              <a:rPr lang="fr-FR" dirty="0"/>
              <a:t>Demande de rendez vous en post partum </a:t>
            </a:r>
          </a:p>
          <a:p>
            <a:endParaRPr lang="fr-FR" dirty="0"/>
          </a:p>
          <a:p>
            <a:r>
              <a:rPr lang="fr-FR" dirty="0"/>
              <a:t>Faire le lien avec les différents acteurs</a:t>
            </a:r>
          </a:p>
          <a:p>
            <a:pPr lvl="1">
              <a:buFont typeface="Wingdings" panose="05000000000000000000" pitchFamily="2" charset="2"/>
              <a:buChar char="Ø"/>
            </a:pPr>
            <a:r>
              <a:rPr lang="fr-FR" dirty="0"/>
              <a:t>A l’hôpital : AS, UPP, UAP, etc. </a:t>
            </a:r>
          </a:p>
          <a:p>
            <a:pPr lvl="1">
              <a:buFont typeface="Wingdings" panose="05000000000000000000" pitchFamily="2" charset="2"/>
              <a:buChar char="Ø"/>
            </a:pPr>
            <a:r>
              <a:rPr lang="fr-FR" dirty="0"/>
              <a:t>En ville : PMI et/ou sage femme </a:t>
            </a:r>
          </a:p>
          <a:p>
            <a:endParaRPr lang="fr-FR" dirty="0"/>
          </a:p>
          <a:p>
            <a:r>
              <a:rPr lang="fr-FR" dirty="0"/>
              <a:t>Accompagner l’allaitement en soutien de l’équipe 	</a:t>
            </a:r>
          </a:p>
        </p:txBody>
      </p:sp>
      <p:sp>
        <p:nvSpPr>
          <p:cNvPr id="5" name="Titre 1">
            <a:extLst>
              <a:ext uri="{FF2B5EF4-FFF2-40B4-BE49-F238E27FC236}">
                <a16:creationId xmlns:a16="http://schemas.microsoft.com/office/drawing/2014/main" id="{41AC98D9-211E-4002-EAF6-C35F533FC263}"/>
              </a:ext>
            </a:extLst>
          </p:cNvPr>
          <p:cNvSpPr>
            <a:spLocks noGrp="1"/>
          </p:cNvSpPr>
          <p:nvPr>
            <p:ph type="title"/>
          </p:nvPr>
        </p:nvSpPr>
        <p:spPr>
          <a:xfrm>
            <a:off x="1847528" y="64293"/>
            <a:ext cx="8229600" cy="1143000"/>
          </a:xfrm>
        </p:spPr>
        <p:txBody>
          <a:bodyPr/>
          <a:lstStyle/>
          <a:p>
            <a:r>
              <a:rPr lang="fr-FR" dirty="0"/>
              <a:t>Quels rôles ?</a:t>
            </a:r>
          </a:p>
        </p:txBody>
      </p:sp>
      <p:grpSp>
        <p:nvGrpSpPr>
          <p:cNvPr id="7" name="Groupe 6">
            <a:extLst>
              <a:ext uri="{FF2B5EF4-FFF2-40B4-BE49-F238E27FC236}">
                <a16:creationId xmlns:a16="http://schemas.microsoft.com/office/drawing/2014/main" id="{8DEAF87E-C3BA-A07B-20F0-4170A7228911}"/>
              </a:ext>
            </a:extLst>
          </p:cNvPr>
          <p:cNvGrpSpPr/>
          <p:nvPr/>
        </p:nvGrpSpPr>
        <p:grpSpPr>
          <a:xfrm>
            <a:off x="6456040" y="1556793"/>
            <a:ext cx="4032448" cy="4320480"/>
            <a:chOff x="4932040" y="1712307"/>
            <a:chExt cx="4032448" cy="4164965"/>
          </a:xfrm>
        </p:grpSpPr>
        <p:pic>
          <p:nvPicPr>
            <p:cNvPr id="4" name="Image 3">
              <a:extLst>
                <a:ext uri="{FF2B5EF4-FFF2-40B4-BE49-F238E27FC236}">
                  <a16:creationId xmlns:a16="http://schemas.microsoft.com/office/drawing/2014/main" id="{6DD1A4FC-631A-8BED-C00A-C5545C31B2D7}"/>
                </a:ext>
              </a:extLst>
            </p:cNvPr>
            <p:cNvPicPr>
              <a:picLocks noChangeAspect="1"/>
            </p:cNvPicPr>
            <p:nvPr/>
          </p:nvPicPr>
          <p:blipFill>
            <a:blip r:embed="rId2"/>
            <a:stretch>
              <a:fillRect/>
            </a:stretch>
          </p:blipFill>
          <p:spPr>
            <a:xfrm>
              <a:off x="4932040" y="1712307"/>
              <a:ext cx="4032448" cy="4164965"/>
            </a:xfrm>
            <a:prstGeom prst="rect">
              <a:avLst/>
            </a:prstGeom>
          </p:spPr>
        </p:pic>
        <p:sp>
          <p:nvSpPr>
            <p:cNvPr id="6" name="ZoneTexte 5">
              <a:extLst>
                <a:ext uri="{FF2B5EF4-FFF2-40B4-BE49-F238E27FC236}">
                  <a16:creationId xmlns:a16="http://schemas.microsoft.com/office/drawing/2014/main" id="{9AF772CE-848E-EAFA-A0F7-E8D5EEAAE078}"/>
                </a:ext>
              </a:extLst>
            </p:cNvPr>
            <p:cNvSpPr txBox="1"/>
            <p:nvPr/>
          </p:nvSpPr>
          <p:spPr>
            <a:xfrm>
              <a:off x="6444208" y="3358733"/>
              <a:ext cx="1152128" cy="646331"/>
            </a:xfrm>
            <a:prstGeom prst="rect">
              <a:avLst/>
            </a:prstGeom>
            <a:solidFill>
              <a:schemeClr val="accent1"/>
            </a:solidFill>
            <a:ln>
              <a:solidFill>
                <a:schemeClr val="accent1"/>
              </a:solidFill>
            </a:ln>
          </p:spPr>
          <p:txBody>
            <a:bodyPr wrap="square" rtlCol="0">
              <a:spAutoFit/>
            </a:bodyPr>
            <a:lstStyle/>
            <a:p>
              <a:pPr algn="ctr" eaLnBrk="0" fontAlgn="base" hangingPunct="0">
                <a:spcBef>
                  <a:spcPct val="0"/>
                </a:spcBef>
                <a:spcAft>
                  <a:spcPct val="0"/>
                </a:spcAft>
                <a:buClrTx/>
              </a:pPr>
              <a:r>
                <a:rPr lang="fr-FR" sz="1800" kern="1200" dirty="0">
                  <a:solidFill>
                    <a:prstClr val="white"/>
                  </a:solidFill>
                  <a:latin typeface="Calibri" panose="020F0502020204030204" pitchFamily="34" charset="0"/>
                  <a:ea typeface="+mn-ea"/>
                  <a:cs typeface="+mn-cs"/>
                </a:rPr>
                <a:t>SF L.E.A</a:t>
              </a:r>
            </a:p>
            <a:p>
              <a:pPr algn="ctr" eaLnBrk="0" fontAlgn="base" hangingPunct="0">
                <a:spcBef>
                  <a:spcPct val="0"/>
                </a:spcBef>
                <a:spcAft>
                  <a:spcPct val="0"/>
                </a:spcAft>
                <a:buClrTx/>
              </a:pPr>
              <a:endParaRPr lang="fr-FR" sz="1800" kern="1200" dirty="0">
                <a:solidFill>
                  <a:prstClr val="white"/>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937712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B6B9A-C727-E2AE-84D4-0D6A1F9EAFAA}"/>
              </a:ext>
            </a:extLst>
          </p:cNvPr>
          <p:cNvSpPr>
            <a:spLocks noGrp="1"/>
          </p:cNvSpPr>
          <p:nvPr>
            <p:ph type="title"/>
          </p:nvPr>
        </p:nvSpPr>
        <p:spPr>
          <a:xfrm>
            <a:off x="1981200" y="259777"/>
            <a:ext cx="8229600" cy="1143000"/>
          </a:xfrm>
        </p:spPr>
        <p:txBody>
          <a:bodyPr/>
          <a:lstStyle/>
          <a:p>
            <a:r>
              <a:rPr lang="fr-FR" dirty="0"/>
              <a:t>Bilan 2022</a:t>
            </a:r>
          </a:p>
        </p:txBody>
      </p:sp>
      <p:sp>
        <p:nvSpPr>
          <p:cNvPr id="3" name="Espace réservé du contenu 2">
            <a:extLst>
              <a:ext uri="{FF2B5EF4-FFF2-40B4-BE49-F238E27FC236}">
                <a16:creationId xmlns:a16="http://schemas.microsoft.com/office/drawing/2014/main" id="{E7E49508-A3B2-6153-BC69-FB149CECB8F7}"/>
              </a:ext>
            </a:extLst>
          </p:cNvPr>
          <p:cNvSpPr>
            <a:spLocks noGrp="1"/>
          </p:cNvSpPr>
          <p:nvPr>
            <p:ph idx="1"/>
          </p:nvPr>
        </p:nvSpPr>
        <p:spPr>
          <a:xfrm>
            <a:off x="4079776" y="2822940"/>
            <a:ext cx="4869864" cy="822918"/>
          </a:xfrm>
        </p:spPr>
        <p:txBody>
          <a:bodyPr/>
          <a:lstStyle/>
          <a:p>
            <a:r>
              <a:rPr lang="fr-FR" sz="1800" dirty="0">
                <a:solidFill>
                  <a:srgbClr val="000000"/>
                </a:solidFill>
                <a:latin typeface="Calibri" panose="020F0502020204030204" pitchFamily="34" charset="0"/>
              </a:rPr>
              <a:t>8 patientes pour qui aucune sage femme trouvée = orientées à la PMI </a:t>
            </a:r>
          </a:p>
          <a:p>
            <a:endParaRPr lang="fr-FR" dirty="0"/>
          </a:p>
        </p:txBody>
      </p:sp>
      <p:pic>
        <p:nvPicPr>
          <p:cNvPr id="4" name="Image 3">
            <a:extLst>
              <a:ext uri="{FF2B5EF4-FFF2-40B4-BE49-F238E27FC236}">
                <a16:creationId xmlns:a16="http://schemas.microsoft.com/office/drawing/2014/main" id="{B3453FC6-C54B-BEB6-5610-3575DB90276E}"/>
              </a:ext>
            </a:extLst>
          </p:cNvPr>
          <p:cNvPicPr>
            <a:picLocks noChangeAspect="1"/>
          </p:cNvPicPr>
          <p:nvPr/>
        </p:nvPicPr>
        <p:blipFill rotWithShape="1">
          <a:blip r:embed="rId2"/>
          <a:srcRect b="8527"/>
          <a:stretch/>
        </p:blipFill>
        <p:spPr>
          <a:xfrm>
            <a:off x="2733520" y="1360875"/>
            <a:ext cx="1282884" cy="1344755"/>
          </a:xfrm>
          <a:prstGeom prst="rect">
            <a:avLst/>
          </a:prstGeom>
        </p:spPr>
      </p:pic>
      <p:pic>
        <p:nvPicPr>
          <p:cNvPr id="5" name="Image 4">
            <a:extLst>
              <a:ext uri="{FF2B5EF4-FFF2-40B4-BE49-F238E27FC236}">
                <a16:creationId xmlns:a16="http://schemas.microsoft.com/office/drawing/2014/main" id="{871D2C91-33B8-592F-25C6-B4761910290C}"/>
              </a:ext>
            </a:extLst>
          </p:cNvPr>
          <p:cNvPicPr>
            <a:picLocks noChangeAspect="1"/>
          </p:cNvPicPr>
          <p:nvPr/>
        </p:nvPicPr>
        <p:blipFill rotWithShape="1">
          <a:blip r:embed="rId3"/>
          <a:srcRect b="8527"/>
          <a:stretch/>
        </p:blipFill>
        <p:spPr>
          <a:xfrm>
            <a:off x="2744515" y="3831747"/>
            <a:ext cx="960582" cy="939501"/>
          </a:xfrm>
          <a:prstGeom prst="rect">
            <a:avLst/>
          </a:prstGeom>
        </p:spPr>
      </p:pic>
      <p:pic>
        <p:nvPicPr>
          <p:cNvPr id="6" name="Image 5">
            <a:extLst>
              <a:ext uri="{FF2B5EF4-FFF2-40B4-BE49-F238E27FC236}">
                <a16:creationId xmlns:a16="http://schemas.microsoft.com/office/drawing/2014/main" id="{694582A6-DD29-63B7-9DBF-37D3E86F45FD}"/>
              </a:ext>
            </a:extLst>
          </p:cNvPr>
          <p:cNvPicPr>
            <a:picLocks noChangeAspect="1"/>
          </p:cNvPicPr>
          <p:nvPr/>
        </p:nvPicPr>
        <p:blipFill>
          <a:blip r:embed="rId4">
            <a:duotone>
              <a:schemeClr val="accent2">
                <a:shade val="45000"/>
                <a:satMod val="135000"/>
              </a:schemeClr>
              <a:prstClr val="white"/>
            </a:duotone>
          </a:blip>
          <a:stretch>
            <a:fillRect/>
          </a:stretch>
        </p:blipFill>
        <p:spPr>
          <a:xfrm>
            <a:off x="2841195" y="4867620"/>
            <a:ext cx="767222" cy="767222"/>
          </a:xfrm>
          <a:prstGeom prst="rect">
            <a:avLst/>
          </a:prstGeom>
        </p:spPr>
      </p:pic>
      <p:sp>
        <p:nvSpPr>
          <p:cNvPr id="8" name="ZoneTexte 7">
            <a:extLst>
              <a:ext uri="{FF2B5EF4-FFF2-40B4-BE49-F238E27FC236}">
                <a16:creationId xmlns:a16="http://schemas.microsoft.com/office/drawing/2014/main" id="{8B4A50F0-C834-D4E8-4BF0-E8DAC4CBE378}"/>
              </a:ext>
            </a:extLst>
          </p:cNvPr>
          <p:cNvSpPr txBox="1"/>
          <p:nvPr/>
        </p:nvSpPr>
        <p:spPr>
          <a:xfrm>
            <a:off x="4005469" y="1789694"/>
            <a:ext cx="5474907" cy="646331"/>
          </a:xfrm>
          <a:prstGeom prst="rect">
            <a:avLst/>
          </a:prstGeom>
          <a:noFill/>
        </p:spPr>
        <p:txBody>
          <a:bodyPr wrap="square">
            <a:spAutoFit/>
          </a:bodyPr>
          <a:lstStyle/>
          <a:p>
            <a:pPr eaLnBrk="0" fontAlgn="base" hangingPunct="0">
              <a:spcBef>
                <a:spcPct val="0"/>
              </a:spcBef>
              <a:spcAft>
                <a:spcPct val="0"/>
              </a:spcAft>
              <a:buClrTx/>
            </a:pPr>
            <a:r>
              <a:rPr lang="fr-FR" sz="1800" b="1" kern="1200" dirty="0">
                <a:latin typeface="Calibri" panose="020F0502020204030204" pitchFamily="34" charset="0"/>
                <a:ea typeface="+mn-ea"/>
                <a:cs typeface="+mn-cs"/>
              </a:rPr>
              <a:t>126 sage femmes </a:t>
            </a:r>
            <a:r>
              <a:rPr lang="fr-FR" sz="1800" kern="1200" dirty="0">
                <a:latin typeface="Calibri" panose="020F0502020204030204" pitchFamily="34" charset="0"/>
                <a:ea typeface="+mn-ea"/>
                <a:cs typeface="+mn-cs"/>
              </a:rPr>
              <a:t>avec qui on a travaillé</a:t>
            </a:r>
          </a:p>
          <a:p>
            <a:pPr eaLnBrk="0" fontAlgn="base" hangingPunct="0">
              <a:spcBef>
                <a:spcPct val="0"/>
              </a:spcBef>
              <a:spcAft>
                <a:spcPct val="0"/>
              </a:spcAft>
              <a:buClrTx/>
            </a:pPr>
            <a:r>
              <a:rPr lang="fr-FR" sz="1800" kern="1200" dirty="0">
                <a:latin typeface="Calibri" panose="020F0502020204030204" pitchFamily="34" charset="0"/>
                <a:ea typeface="+mn-ea"/>
                <a:cs typeface="+mn-cs"/>
              </a:rPr>
              <a:t> (= qui ont pris au moins une patiente en charge) </a:t>
            </a:r>
          </a:p>
        </p:txBody>
      </p:sp>
      <p:sp>
        <p:nvSpPr>
          <p:cNvPr id="10" name="ZoneTexte 9">
            <a:extLst>
              <a:ext uri="{FF2B5EF4-FFF2-40B4-BE49-F238E27FC236}">
                <a16:creationId xmlns:a16="http://schemas.microsoft.com/office/drawing/2014/main" id="{0060109C-59F7-4812-2E4D-644AE3702914}"/>
              </a:ext>
            </a:extLst>
          </p:cNvPr>
          <p:cNvSpPr txBox="1"/>
          <p:nvPr/>
        </p:nvSpPr>
        <p:spPr>
          <a:xfrm>
            <a:off x="4005469" y="4032774"/>
            <a:ext cx="5033162" cy="369332"/>
          </a:xfrm>
          <a:prstGeom prst="rect">
            <a:avLst/>
          </a:prstGeom>
          <a:noFill/>
        </p:spPr>
        <p:txBody>
          <a:bodyPr wrap="square">
            <a:spAutoFit/>
          </a:bodyPr>
          <a:lstStyle/>
          <a:p>
            <a:pPr eaLnBrk="0" fontAlgn="base" hangingPunct="0">
              <a:spcBef>
                <a:spcPct val="0"/>
              </a:spcBef>
              <a:spcAft>
                <a:spcPct val="0"/>
              </a:spcAft>
              <a:buClrTx/>
            </a:pPr>
            <a:r>
              <a:rPr lang="fr-FR" sz="1800" kern="1200" dirty="0">
                <a:latin typeface="Calibri" panose="020F0502020204030204" pitchFamily="34" charset="0"/>
                <a:ea typeface="+mn-ea"/>
                <a:cs typeface="+mn-cs"/>
              </a:rPr>
              <a:t>Délai de réponse : en majorité moins de 6h </a:t>
            </a:r>
            <a:endParaRPr lang="fr-FR" sz="1800" kern="1200" dirty="0">
              <a:solidFill>
                <a:prstClr val="black"/>
              </a:solidFill>
              <a:latin typeface="Calibri" panose="020F0502020204030204" pitchFamily="34" charset="0"/>
              <a:ea typeface="+mn-ea"/>
              <a:cs typeface="+mn-cs"/>
            </a:endParaRPr>
          </a:p>
        </p:txBody>
      </p:sp>
      <p:sp>
        <p:nvSpPr>
          <p:cNvPr id="12" name="ZoneTexte 11">
            <a:extLst>
              <a:ext uri="{FF2B5EF4-FFF2-40B4-BE49-F238E27FC236}">
                <a16:creationId xmlns:a16="http://schemas.microsoft.com/office/drawing/2014/main" id="{2C90BCB1-3A2E-A8AA-0013-AAF12D8767D6}"/>
              </a:ext>
            </a:extLst>
          </p:cNvPr>
          <p:cNvSpPr txBox="1"/>
          <p:nvPr/>
        </p:nvSpPr>
        <p:spPr>
          <a:xfrm>
            <a:off x="4005469" y="5108032"/>
            <a:ext cx="4581832" cy="369332"/>
          </a:xfrm>
          <a:prstGeom prst="rect">
            <a:avLst/>
          </a:prstGeom>
          <a:noFill/>
        </p:spPr>
        <p:txBody>
          <a:bodyPr wrap="square">
            <a:spAutoFit/>
          </a:bodyPr>
          <a:lstStyle/>
          <a:p>
            <a:pPr eaLnBrk="0" fontAlgn="base" hangingPunct="0">
              <a:spcBef>
                <a:spcPct val="0"/>
              </a:spcBef>
              <a:spcAft>
                <a:spcPct val="0"/>
              </a:spcAft>
              <a:buClrTx/>
            </a:pPr>
            <a:r>
              <a:rPr lang="fr-FR" sz="1800" kern="1200" dirty="0">
                <a:latin typeface="Calibri" panose="020F0502020204030204" pitchFamily="34" charset="0"/>
                <a:ea typeface="+mn-ea"/>
                <a:cs typeface="+mn-cs"/>
              </a:rPr>
              <a:t>547 demandes d'HAD (mat ou </a:t>
            </a:r>
            <a:r>
              <a:rPr lang="fr-FR" sz="1800" kern="1200" dirty="0" err="1">
                <a:latin typeface="Calibri" panose="020F0502020204030204" pitchFamily="34" charset="0"/>
                <a:ea typeface="+mn-ea"/>
                <a:cs typeface="+mn-cs"/>
              </a:rPr>
              <a:t>péd</a:t>
            </a:r>
            <a:r>
              <a:rPr lang="fr-FR" sz="1800" kern="1200" dirty="0">
                <a:latin typeface="Calibri" panose="020F0502020204030204" pitchFamily="34" charset="0"/>
                <a:ea typeface="+mn-ea"/>
                <a:cs typeface="+mn-cs"/>
              </a:rPr>
              <a:t>)</a:t>
            </a:r>
          </a:p>
        </p:txBody>
      </p:sp>
      <p:pic>
        <p:nvPicPr>
          <p:cNvPr id="13" name="Image 12">
            <a:extLst>
              <a:ext uri="{FF2B5EF4-FFF2-40B4-BE49-F238E27FC236}">
                <a16:creationId xmlns:a16="http://schemas.microsoft.com/office/drawing/2014/main" id="{7A5D1EFF-5F12-C5CA-F30B-5E3AC4D26EE1}"/>
              </a:ext>
            </a:extLst>
          </p:cNvPr>
          <p:cNvPicPr>
            <a:picLocks noChangeAspect="1"/>
          </p:cNvPicPr>
          <p:nvPr/>
        </p:nvPicPr>
        <p:blipFill>
          <a:blip r:embed="rId5"/>
          <a:stretch>
            <a:fillRect/>
          </a:stretch>
        </p:blipFill>
        <p:spPr>
          <a:xfrm>
            <a:off x="2373712" y="2911767"/>
            <a:ext cx="1778072" cy="498121"/>
          </a:xfrm>
          <a:prstGeom prst="rect">
            <a:avLst/>
          </a:prstGeom>
        </p:spPr>
      </p:pic>
    </p:spTree>
    <p:extLst>
      <p:ext uri="{BB962C8B-B14F-4D97-AF65-F5344CB8AC3E}">
        <p14:creationId xmlns:p14="http://schemas.microsoft.com/office/powerpoint/2010/main" val="3761000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97c64ab6dc_0_1"/>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sz="3100" dirty="0">
                <a:solidFill>
                  <a:srgbClr val="A2AE25"/>
                </a:solidFill>
              </a:rPr>
              <a:t>Les actions concrètes de l’URPS SF IDF</a:t>
            </a:r>
            <a:endParaRPr sz="3100" dirty="0">
              <a:solidFill>
                <a:srgbClr val="A2AE25"/>
              </a:solidFill>
            </a:endParaRPr>
          </a:p>
        </p:txBody>
      </p:sp>
      <p:sp>
        <p:nvSpPr>
          <p:cNvPr id="167" name="Google Shape;167;g197c64ab6dc_0_1"/>
          <p:cNvSpPr txBox="1">
            <a:spLocks noGrp="1"/>
          </p:cNvSpPr>
          <p:nvPr>
            <p:ph type="body" idx="1"/>
          </p:nvPr>
        </p:nvSpPr>
        <p:spPr>
          <a:xfrm>
            <a:off x="498215" y="1649283"/>
            <a:ext cx="8938015" cy="4297800"/>
          </a:xfrm>
          <a:prstGeom prst="rect">
            <a:avLst/>
          </a:prstGeom>
          <a:ln w="9525" cap="flat" cmpd="sng">
            <a:noFill/>
            <a:prstDash val="solid"/>
            <a:round/>
            <a:headEnd type="none" w="sm" len="sm"/>
            <a:tailEnd type="none" w="sm" len="sm"/>
          </a:ln>
        </p:spPr>
        <p:txBody>
          <a:bodyPr spcFirstLastPara="1" wrap="square" lIns="91425" tIns="45700" rIns="91425" bIns="45700" anchor="t" anchorCtr="0">
            <a:normAutofit/>
          </a:bodyPr>
          <a:lstStyle/>
          <a:p>
            <a:pPr marL="489524" lvl="0" indent="-342900" algn="just" rtl="0">
              <a:spcBef>
                <a:spcPts val="1000"/>
              </a:spcBef>
              <a:spcAft>
                <a:spcPts val="0"/>
              </a:spcAft>
              <a:buSzPct val="82228"/>
              <a:buFont typeface="Courier New" panose="02070309020205020404" pitchFamily="49" charset="0"/>
              <a:buChar char="o"/>
            </a:pPr>
            <a:r>
              <a:rPr lang="fr-FR" dirty="0">
                <a:solidFill>
                  <a:schemeClr val="dk1"/>
                </a:solidFill>
                <a:latin typeface="Calibri" panose="020F0502020204030204" pitchFamily="34" charset="0"/>
                <a:ea typeface="Arial"/>
                <a:cs typeface="Calibri" panose="020F0502020204030204" pitchFamily="34" charset="0"/>
                <a:sym typeface="Arial"/>
              </a:rPr>
              <a:t>Un CPOM (financement) signé avec l‘ARS IDF pour favoriser l’accès des </a:t>
            </a:r>
            <a:r>
              <a:rPr lang="fr-FR" dirty="0" err="1">
                <a:solidFill>
                  <a:schemeClr val="dk1"/>
                </a:solidFill>
                <a:latin typeface="Calibri" panose="020F0502020204030204" pitchFamily="34" charset="0"/>
                <a:ea typeface="Arial"/>
                <a:cs typeface="Calibri" panose="020F0502020204030204" pitchFamily="34" charset="0"/>
                <a:sym typeface="Arial"/>
              </a:rPr>
              <a:t>sages-femmes</a:t>
            </a:r>
            <a:r>
              <a:rPr lang="fr-FR" dirty="0">
                <a:solidFill>
                  <a:schemeClr val="dk1"/>
                </a:solidFill>
                <a:latin typeface="Calibri" panose="020F0502020204030204" pitchFamily="34" charset="0"/>
                <a:ea typeface="Arial"/>
                <a:cs typeface="Calibri" panose="020F0502020204030204" pitchFamily="34" charset="0"/>
                <a:sym typeface="Arial"/>
              </a:rPr>
              <a:t> aux créations de CPTS (Communautés Professionnelles Territoriales de Santé) qui a permis de recruter Charlotte Penault, chargée de mission de coordination (cartographie des CPTS, enquêtes auprès des </a:t>
            </a:r>
            <a:r>
              <a:rPr lang="fr-FR" dirty="0" err="1">
                <a:solidFill>
                  <a:schemeClr val="dk1"/>
                </a:solidFill>
                <a:latin typeface="Calibri" panose="020F0502020204030204" pitchFamily="34" charset="0"/>
                <a:ea typeface="Arial"/>
                <a:cs typeface="Calibri" panose="020F0502020204030204" pitchFamily="34" charset="0"/>
                <a:sym typeface="Arial"/>
              </a:rPr>
              <a:t>sages-femmes</a:t>
            </a:r>
            <a:r>
              <a:rPr lang="fr-FR" dirty="0">
                <a:solidFill>
                  <a:schemeClr val="dk1"/>
                </a:solidFill>
                <a:latin typeface="Calibri" panose="020F0502020204030204" pitchFamily="34" charset="0"/>
                <a:ea typeface="Arial"/>
                <a:cs typeface="Calibri" panose="020F0502020204030204" pitchFamily="34" charset="0"/>
                <a:sym typeface="Arial"/>
              </a:rPr>
              <a:t> libérales d’IDF, mise en relation SF-CPTS, organisation de ce webinaire…).</a:t>
            </a:r>
            <a:endParaRPr dirty="0">
              <a:solidFill>
                <a:schemeClr val="dk1"/>
              </a:solidFill>
              <a:latin typeface="Calibri" panose="020F0502020204030204" pitchFamily="34" charset="0"/>
              <a:ea typeface="Arial"/>
              <a:cs typeface="Calibri" panose="020F0502020204030204" pitchFamily="34" charset="0"/>
              <a:sym typeface="Arial"/>
            </a:endParaRPr>
          </a:p>
          <a:p>
            <a:pPr marL="489524" lvl="0" indent="-342900" algn="just" rtl="0">
              <a:spcBef>
                <a:spcPts val="1000"/>
              </a:spcBef>
              <a:spcAft>
                <a:spcPts val="0"/>
              </a:spcAft>
              <a:buSzPct val="82228"/>
              <a:buFont typeface="Courier New" panose="02070309020205020404" pitchFamily="49" charset="0"/>
              <a:buChar char="o"/>
            </a:pPr>
            <a:r>
              <a:rPr lang="fr-FR" dirty="0">
                <a:solidFill>
                  <a:schemeClr val="dk1"/>
                </a:solidFill>
                <a:latin typeface="Calibri" panose="020F0502020204030204" pitchFamily="34" charset="0"/>
                <a:ea typeface="Arial"/>
                <a:cs typeface="Calibri" panose="020F0502020204030204" pitchFamily="34" charset="0"/>
                <a:sym typeface="Arial"/>
              </a:rPr>
              <a:t>La distribution des masques donnés par la Région IDF lors de la crise covid en 2020.</a:t>
            </a:r>
            <a:br>
              <a:rPr lang="fr-FR" dirty="0">
                <a:solidFill>
                  <a:schemeClr val="dk1"/>
                </a:solidFill>
                <a:latin typeface="Calibri" panose="020F0502020204030204" pitchFamily="34" charset="0"/>
                <a:ea typeface="Arial"/>
                <a:cs typeface="Calibri" panose="020F0502020204030204" pitchFamily="34" charset="0"/>
                <a:sym typeface="Arial"/>
              </a:rPr>
            </a:br>
            <a:endParaRPr dirty="0">
              <a:solidFill>
                <a:schemeClr val="dk1"/>
              </a:solidFill>
              <a:latin typeface="Calibri" panose="020F0502020204030204" pitchFamily="34" charset="0"/>
              <a:ea typeface="Arial"/>
              <a:cs typeface="Calibri" panose="020F0502020204030204" pitchFamily="34" charset="0"/>
              <a:sym typeface="Arial"/>
            </a:endParaRPr>
          </a:p>
          <a:p>
            <a:pPr marL="489524" lvl="0" indent="-342900" algn="just" rtl="0">
              <a:spcBef>
                <a:spcPts val="0"/>
              </a:spcBef>
              <a:spcAft>
                <a:spcPts val="0"/>
              </a:spcAft>
              <a:buSzPct val="82228"/>
              <a:buFont typeface="Courier New" panose="02070309020205020404" pitchFamily="49" charset="0"/>
              <a:buChar char="o"/>
            </a:pPr>
            <a:r>
              <a:rPr lang="fr-FR" dirty="0">
                <a:solidFill>
                  <a:schemeClr val="dk1"/>
                </a:solidFill>
                <a:latin typeface="Calibri" panose="020F0502020204030204" pitchFamily="34" charset="0"/>
                <a:ea typeface="Arial"/>
                <a:cs typeface="Calibri" panose="020F0502020204030204" pitchFamily="34" charset="0"/>
                <a:sym typeface="Arial"/>
              </a:rPr>
              <a:t>Organisation de soirées conviviales entre </a:t>
            </a:r>
            <a:r>
              <a:rPr lang="fr-FR" dirty="0" err="1">
                <a:solidFill>
                  <a:schemeClr val="dk1"/>
                </a:solidFill>
                <a:latin typeface="Calibri" panose="020F0502020204030204" pitchFamily="34" charset="0"/>
                <a:ea typeface="Arial"/>
                <a:cs typeface="Calibri" panose="020F0502020204030204" pitchFamily="34" charset="0"/>
                <a:sym typeface="Arial"/>
              </a:rPr>
              <a:t>sages-femmes</a:t>
            </a:r>
            <a:r>
              <a:rPr lang="fr-FR" dirty="0">
                <a:solidFill>
                  <a:schemeClr val="dk1"/>
                </a:solidFill>
                <a:latin typeface="Calibri" panose="020F0502020204030204" pitchFamily="34" charset="0"/>
                <a:ea typeface="Arial"/>
                <a:cs typeface="Calibri" panose="020F0502020204030204" pitchFamily="34" charset="0"/>
                <a:sym typeface="Arial"/>
              </a:rPr>
              <a:t> libérales: prochaine soirée prévue le 15 décembre 2022 au Novotel Paris Est à partir de 19h sur le thème des CPTS.</a:t>
            </a:r>
            <a:endParaRPr dirty="0">
              <a:solidFill>
                <a:schemeClr val="dk1"/>
              </a:solidFill>
              <a:latin typeface="Calibri" panose="020F0502020204030204" pitchFamily="34" charset="0"/>
              <a:ea typeface="Arial"/>
              <a:cs typeface="Calibri" panose="020F0502020204030204" pitchFamily="34" charset="0"/>
              <a:sym typeface="Arial"/>
            </a:endParaRPr>
          </a:p>
          <a:p>
            <a:pPr marL="471808" lvl="0" indent="-342900" algn="just" rtl="0">
              <a:spcBef>
                <a:spcPts val="1000"/>
              </a:spcBef>
              <a:spcAft>
                <a:spcPts val="0"/>
              </a:spcAft>
              <a:buSzPct val="100000"/>
              <a:buFont typeface="Courier New" panose="02070309020205020404" pitchFamily="49" charset="0"/>
              <a:buChar char="o"/>
            </a:pPr>
            <a:r>
              <a:rPr lang="fr-FR" dirty="0">
                <a:solidFill>
                  <a:schemeClr val="dk1"/>
                </a:solidFill>
                <a:latin typeface="Calibri" panose="020F0502020204030204" pitchFamily="34" charset="0"/>
                <a:ea typeface="Arial"/>
                <a:cs typeface="Calibri" panose="020F0502020204030204" pitchFamily="34" charset="0"/>
                <a:sym typeface="Arial"/>
              </a:rPr>
              <a:t>Réunions régulières avec l’ARS (crise estivale 2022, </a:t>
            </a:r>
            <a:r>
              <a:rPr lang="fr-FR" dirty="0">
                <a:solidFill>
                  <a:schemeClr val="dk1"/>
                </a:solidFill>
                <a:highlight>
                  <a:srgbClr val="FFFFFF"/>
                </a:highlight>
                <a:latin typeface="Calibri" panose="020F0502020204030204" pitchFamily="34" charset="0"/>
                <a:ea typeface="Arial"/>
                <a:cs typeface="Calibri" panose="020F0502020204030204" pitchFamily="34" charset="0"/>
                <a:sym typeface="Arial"/>
              </a:rPr>
              <a:t>déploiement et utilisation des systèmes de communication et d’information partagés, zonage, …).</a:t>
            </a:r>
            <a:endParaRPr dirty="0">
              <a:solidFill>
                <a:schemeClr val="dk1"/>
              </a:solidFill>
              <a:highlight>
                <a:srgbClr val="FFFFFF"/>
              </a:highlight>
              <a:latin typeface="Calibri" panose="020F0502020204030204" pitchFamily="34" charset="0"/>
              <a:ea typeface="Arial"/>
              <a:cs typeface="Calibri" panose="020F0502020204030204" pitchFamily="34" charset="0"/>
              <a:sym typeface="Arial"/>
            </a:endParaRPr>
          </a:p>
          <a:p>
            <a:pPr marL="471808" lvl="0" indent="-342900" algn="just" rtl="0">
              <a:spcBef>
                <a:spcPts val="1000"/>
              </a:spcBef>
              <a:spcAft>
                <a:spcPts val="0"/>
              </a:spcAft>
              <a:buSzPct val="100000"/>
              <a:buFont typeface="Courier New" panose="02070309020205020404" pitchFamily="49" charset="0"/>
              <a:buChar char="o"/>
            </a:pPr>
            <a:r>
              <a:rPr lang="fr-FR" dirty="0">
                <a:solidFill>
                  <a:schemeClr val="dk1"/>
                </a:solidFill>
                <a:highlight>
                  <a:srgbClr val="FFFFFF"/>
                </a:highlight>
                <a:latin typeface="Calibri" panose="020F0502020204030204" pitchFamily="34" charset="0"/>
                <a:ea typeface="Arial"/>
                <a:cs typeface="Calibri" panose="020F0502020204030204" pitchFamily="34" charset="0"/>
                <a:sym typeface="Arial"/>
              </a:rPr>
              <a:t>Travail sur le lien ville-hôpital afin de palier aux problématiques de terrain (arrêt du PRADO).</a:t>
            </a:r>
            <a:endParaRPr dirty="0">
              <a:solidFill>
                <a:schemeClr val="dk1"/>
              </a:solidFill>
              <a:highlight>
                <a:srgbClr val="FFFFFF"/>
              </a:highlight>
              <a:latin typeface="Calibri" panose="020F0502020204030204" pitchFamily="34" charset="0"/>
              <a:ea typeface="Arial"/>
              <a:cs typeface="Calibri" panose="020F0502020204030204" pitchFamily="34" charset="0"/>
              <a:sym typeface="Arial"/>
            </a:endParaRPr>
          </a:p>
          <a:p>
            <a:pPr marL="457200" lvl="0" indent="0" algn="l" rtl="0">
              <a:spcBef>
                <a:spcPts val="1000"/>
              </a:spcBef>
              <a:spcAft>
                <a:spcPts val="0"/>
              </a:spcAft>
              <a:buNone/>
            </a:pPr>
            <a:endParaRPr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3552" y="274638"/>
            <a:ext cx="8147248" cy="706090"/>
          </a:xfrm>
        </p:spPr>
        <p:txBody>
          <a:bodyPr/>
          <a:lstStyle/>
          <a:p>
            <a:r>
              <a:rPr lang="fr-FR" dirty="0"/>
              <a:t>Sortie Ultra précoce </a:t>
            </a:r>
          </a:p>
        </p:txBody>
      </p:sp>
      <p:sp>
        <p:nvSpPr>
          <p:cNvPr id="3" name="Espace réservé du contenu 2"/>
          <p:cNvSpPr>
            <a:spLocks noGrp="1"/>
          </p:cNvSpPr>
          <p:nvPr>
            <p:ph idx="1"/>
          </p:nvPr>
        </p:nvSpPr>
        <p:spPr>
          <a:xfrm>
            <a:off x="1775520" y="1124744"/>
            <a:ext cx="8435280" cy="4824536"/>
          </a:xfrm>
        </p:spPr>
        <p:txBody>
          <a:bodyPr/>
          <a:lstStyle/>
          <a:p>
            <a:endParaRPr lang="fr-FR" sz="2000" dirty="0"/>
          </a:p>
          <a:p>
            <a:pPr algn="just"/>
            <a:r>
              <a:rPr lang="fr-FR" dirty="0"/>
              <a:t>Sortie à partir de H24 et à moins de 48h </a:t>
            </a:r>
            <a:r>
              <a:rPr lang="fr-FR" u="sng" dirty="0"/>
              <a:t>après consentement éclairé de la patiente </a:t>
            </a:r>
          </a:p>
          <a:p>
            <a:endParaRPr lang="fr-FR" sz="2000" u="sng" dirty="0"/>
          </a:p>
          <a:p>
            <a:r>
              <a:rPr lang="fr-FR" sz="2000" dirty="0"/>
              <a:t>Si la patiente ET l’enfant répondent aux conditions </a:t>
            </a:r>
          </a:p>
          <a:p>
            <a:endParaRPr lang="fr-FR" sz="2000" dirty="0"/>
          </a:p>
          <a:p>
            <a:pPr lvl="1"/>
            <a:r>
              <a:rPr lang="fr-FR" sz="2000" dirty="0"/>
              <a:t>Sortie à J1</a:t>
            </a:r>
          </a:p>
          <a:p>
            <a:pPr lvl="1"/>
            <a:r>
              <a:rPr lang="fr-FR" sz="2000" dirty="0"/>
              <a:t>Passage à J2 et J4 d’une sage femme libérale avec un </a:t>
            </a:r>
            <a:r>
              <a:rPr lang="fr-FR" sz="2000" dirty="0" err="1"/>
              <a:t>biliflash</a:t>
            </a:r>
            <a:r>
              <a:rPr lang="fr-FR" sz="2000" dirty="0"/>
              <a:t> (via HAD ou non) avec courbe de suivi de flash à remplir </a:t>
            </a:r>
          </a:p>
          <a:p>
            <a:pPr lvl="1"/>
            <a:r>
              <a:rPr lang="fr-FR" sz="2000" dirty="0"/>
              <a:t>RDV au CHIM à J3 pour nouvel examen pédiatrique, PEA +/- </a:t>
            </a:r>
            <a:r>
              <a:rPr lang="fr-FR" sz="2000" dirty="0" err="1"/>
              <a:t>Guthrie</a:t>
            </a:r>
            <a:r>
              <a:rPr lang="fr-FR" sz="2000" dirty="0"/>
              <a:t> si non fait</a:t>
            </a:r>
          </a:p>
          <a:p>
            <a:pPr lvl="1"/>
            <a:r>
              <a:rPr lang="fr-FR" sz="2000" dirty="0"/>
              <a:t>Rappel à J7 et J30 de la patiente pour un questionnaire d’évaluation et de satisfaction </a:t>
            </a:r>
          </a:p>
          <a:p>
            <a:pPr lvl="1"/>
            <a:endParaRPr lang="fr-FR" dirty="0"/>
          </a:p>
          <a:p>
            <a:pPr marL="457200" lvl="1" indent="0">
              <a:buNone/>
            </a:pPr>
            <a:endParaRPr lang="fr-FR" dirty="0"/>
          </a:p>
        </p:txBody>
      </p:sp>
    </p:spTree>
    <p:extLst>
      <p:ext uri="{BB962C8B-B14F-4D97-AF65-F5344CB8AC3E}">
        <p14:creationId xmlns:p14="http://schemas.microsoft.com/office/powerpoint/2010/main" val="2027760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52920" y="898689"/>
            <a:ext cx="10058400" cy="2152650"/>
          </a:xfrm>
        </p:spPr>
        <p:txBody>
          <a:bodyPr/>
          <a:lstStyle/>
          <a:p>
            <a:r>
              <a:rPr lang="fr-FR" dirty="0"/>
              <a:t>Lien Ville Hôpital</a:t>
            </a:r>
          </a:p>
        </p:txBody>
      </p:sp>
      <p:sp>
        <p:nvSpPr>
          <p:cNvPr id="3" name="Sous-titre 2"/>
          <p:cNvSpPr>
            <a:spLocks noGrp="1"/>
          </p:cNvSpPr>
          <p:nvPr>
            <p:ph type="subTitle" idx="1"/>
          </p:nvPr>
        </p:nvSpPr>
        <p:spPr>
          <a:xfrm>
            <a:off x="3367538" y="3259317"/>
            <a:ext cx="6172200" cy="1080120"/>
          </a:xfrm>
        </p:spPr>
        <p:txBody>
          <a:bodyPr>
            <a:normAutofit fontScale="62500" lnSpcReduction="20000"/>
          </a:bodyPr>
          <a:lstStyle/>
          <a:p>
            <a:pPr algn="just"/>
            <a:r>
              <a:rPr lang="fr-FR" sz="3300" dirty="0"/>
              <a:t>Amélioration de la coordinations des sorties de maternité</a:t>
            </a:r>
          </a:p>
          <a:p>
            <a:pPr algn="just"/>
            <a:r>
              <a:rPr lang="fr-FR" dirty="0"/>
              <a:t>Claire Rozette, SF Coordinatrice Consultations Necker</a:t>
            </a:r>
          </a:p>
          <a:p>
            <a:pPr algn="just"/>
            <a:r>
              <a:rPr lang="fr-FR" dirty="0"/>
              <a:t>Cécile Honoré, SF Coordinatrice Hospitalisation</a:t>
            </a:r>
          </a:p>
        </p:txBody>
      </p:sp>
    </p:spTree>
    <p:extLst>
      <p:ext uri="{BB962C8B-B14F-4D97-AF65-F5344CB8AC3E}">
        <p14:creationId xmlns:p14="http://schemas.microsoft.com/office/powerpoint/2010/main" val="2079034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844800" y="1204276"/>
            <a:ext cx="8128000" cy="3657599"/>
          </a:xfrm>
        </p:spPr>
        <p:txBody>
          <a:bodyPr/>
          <a:lstStyle/>
          <a:p>
            <a:r>
              <a:rPr lang="fr-FR" dirty="0"/>
              <a:t>Première consultation: Echographie du Premier Trimestre et consultation de synthèse</a:t>
            </a:r>
          </a:p>
          <a:p>
            <a:pPr lvl="1"/>
            <a:r>
              <a:rPr lang="fr-FR" dirty="0"/>
              <a:t>Dépistage des risques psycho médico et sociaux</a:t>
            </a:r>
          </a:p>
          <a:p>
            <a:pPr lvl="1"/>
            <a:endParaRPr lang="fr-FR" dirty="0"/>
          </a:p>
          <a:p>
            <a:r>
              <a:rPr lang="fr-FR" dirty="0"/>
              <a:t>Bas risque: suivi en ville ou suivi sur Necker par une des 5 sages-femmes libérales</a:t>
            </a:r>
          </a:p>
          <a:p>
            <a:r>
              <a:rPr lang="fr-FR" dirty="0"/>
              <a:t>Risques identifiés: suivi hôpital</a:t>
            </a:r>
          </a:p>
        </p:txBody>
      </p:sp>
      <p:sp>
        <p:nvSpPr>
          <p:cNvPr id="3" name="Titre 2"/>
          <p:cNvSpPr>
            <a:spLocks noGrp="1"/>
          </p:cNvSpPr>
          <p:nvPr>
            <p:ph type="title"/>
          </p:nvPr>
        </p:nvSpPr>
        <p:spPr>
          <a:xfrm>
            <a:off x="2844800" y="5257798"/>
            <a:ext cx="10058400" cy="914400"/>
          </a:xfrm>
        </p:spPr>
        <p:txBody>
          <a:bodyPr/>
          <a:lstStyle/>
          <a:p>
            <a:r>
              <a:rPr lang="fr-FR" sz="2400" dirty="0"/>
              <a:t>Introduction des SF libérales dès la première visite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009" t="12325" r="22305" b="6066"/>
          <a:stretch/>
        </p:blipFill>
        <p:spPr bwMode="auto">
          <a:xfrm>
            <a:off x="851693" y="1354394"/>
            <a:ext cx="1819922" cy="379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9343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2000" dirty="0"/>
              <a:t>5 sages-femmes libérales ayant une vacation sur Necker </a:t>
            </a:r>
            <a:br>
              <a:rPr lang="fr-FR" sz="2000" dirty="0"/>
            </a:br>
            <a:r>
              <a:rPr lang="fr-FR" sz="2000" dirty="0"/>
              <a:t>1 S-F PMI, une journée par semaine</a:t>
            </a:r>
          </a:p>
        </p:txBody>
      </p:sp>
      <p:sp>
        <p:nvSpPr>
          <p:cNvPr id="2" name="Espace réservé du contenu 1"/>
          <p:cNvSpPr>
            <a:spLocks noGrp="1"/>
          </p:cNvSpPr>
          <p:nvPr>
            <p:ph sz="quarter" idx="13"/>
          </p:nvPr>
        </p:nvSpPr>
        <p:spPr>
          <a:xfrm>
            <a:off x="1945824" y="1066800"/>
            <a:ext cx="4150176" cy="3778744"/>
          </a:xfrm>
        </p:spPr>
        <p:txBody>
          <a:bodyPr>
            <a:normAutofit fontScale="92500" lnSpcReduction="10000"/>
          </a:bodyPr>
          <a:lstStyle/>
          <a:p>
            <a:r>
              <a:rPr lang="fr-FR" dirty="0"/>
              <a:t>Certains couples sont rassurés de venir dans les locaux de l’ hôpital– difficulté de la langue</a:t>
            </a:r>
          </a:p>
          <a:p>
            <a:r>
              <a:rPr lang="fr-FR" dirty="0"/>
              <a:t>Lien pour la préparation à la naissance et la parentalité</a:t>
            </a:r>
          </a:p>
          <a:p>
            <a:r>
              <a:rPr lang="fr-FR" dirty="0"/>
              <a:t>Cabinets proches de Necker – possibilité de visites à domicile (par cabinet)</a:t>
            </a:r>
          </a:p>
          <a:p>
            <a:r>
              <a:rPr lang="fr-FR" dirty="0"/>
              <a:t>Connaissance des protocoles</a:t>
            </a:r>
          </a:p>
          <a:p>
            <a:r>
              <a:rPr lang="fr-FR" dirty="0"/>
              <a:t>Lien privilégié, font parti de l’équipe</a:t>
            </a:r>
          </a:p>
          <a:p>
            <a:r>
              <a:rPr lang="fr-FR" dirty="0"/>
              <a:t>Soirées ville -hôpital</a:t>
            </a:r>
          </a:p>
          <a:p>
            <a:endParaRPr lang="fr-FR" dirty="0"/>
          </a:p>
        </p:txBody>
      </p:sp>
      <p:pic>
        <p:nvPicPr>
          <p:cNvPr id="4098" name="Picture 2"/>
          <p:cNvPicPr>
            <a:picLocks noGrp="1" noChangeAspect="1" noChangeArrowheads="1"/>
          </p:cNvPicPr>
          <p:nvPr>
            <p:ph sz="quarter" idx="14"/>
          </p:nvPr>
        </p:nvPicPr>
        <p:blipFill rotWithShape="1">
          <a:blip r:embed="rId2" cstate="print">
            <a:extLst>
              <a:ext uri="{28A0092B-C50C-407E-A947-70E740481C1C}">
                <a14:useLocalDpi xmlns:a14="http://schemas.microsoft.com/office/drawing/2010/main" val="0"/>
              </a:ext>
            </a:extLst>
          </a:blip>
          <a:srcRect l="27469" t="14990" r="11234" b="9141"/>
          <a:stretch/>
        </p:blipFill>
        <p:spPr bwMode="auto">
          <a:xfrm>
            <a:off x="6600056" y="1211792"/>
            <a:ext cx="3600400" cy="270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694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5" t="11352" r="22005" b="6549"/>
          <a:stretch/>
        </p:blipFill>
        <p:spPr bwMode="auto">
          <a:xfrm>
            <a:off x="1444286" y="138064"/>
            <a:ext cx="9437241" cy="658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74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81" t="13188" r="24373" b="4569"/>
          <a:stretch/>
        </p:blipFill>
        <p:spPr bwMode="auto">
          <a:xfrm>
            <a:off x="1583887" y="80882"/>
            <a:ext cx="9170344" cy="669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27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298046" y="874338"/>
            <a:ext cx="8128000" cy="3657599"/>
          </a:xfrm>
        </p:spPr>
        <p:txBody>
          <a:bodyPr/>
          <a:lstStyle/>
          <a:p>
            <a:r>
              <a:rPr lang="fr-FR" dirty="0"/>
              <a:t>Accouchement voie basse: J2 – J3</a:t>
            </a:r>
          </a:p>
          <a:p>
            <a:r>
              <a:rPr lang="fr-FR" dirty="0"/>
              <a:t>Césarienne: J4 – J5</a:t>
            </a:r>
          </a:p>
          <a:p>
            <a:r>
              <a:rPr lang="fr-FR" dirty="0"/>
              <a:t>Conseil: avoir une sage-femme libérale en anténatal, proche de chez soi pour:</a:t>
            </a:r>
          </a:p>
          <a:p>
            <a:pPr lvl="1"/>
            <a:r>
              <a:rPr lang="fr-FR" dirty="0"/>
              <a:t>l’entretien prénatal précoce, </a:t>
            </a:r>
          </a:p>
          <a:p>
            <a:pPr lvl="1"/>
            <a:r>
              <a:rPr lang="fr-FR" dirty="0"/>
              <a:t>Suivi</a:t>
            </a:r>
          </a:p>
          <a:p>
            <a:pPr lvl="1"/>
            <a:r>
              <a:rPr lang="fr-FR" dirty="0"/>
              <a:t>la préparation à la naissance et la parentalité, </a:t>
            </a:r>
          </a:p>
          <a:p>
            <a:pPr lvl="1"/>
            <a:r>
              <a:rPr lang="fr-FR" dirty="0"/>
              <a:t>la visite à domicile en sortant de maternité et </a:t>
            </a:r>
          </a:p>
          <a:p>
            <a:pPr lvl="1"/>
            <a:r>
              <a:rPr lang="fr-FR" dirty="0"/>
              <a:t>la visite post natale</a:t>
            </a:r>
          </a:p>
        </p:txBody>
      </p:sp>
      <p:sp>
        <p:nvSpPr>
          <p:cNvPr id="3" name="Titre 2"/>
          <p:cNvSpPr>
            <a:spLocks noGrp="1"/>
          </p:cNvSpPr>
          <p:nvPr>
            <p:ph type="title"/>
          </p:nvPr>
        </p:nvSpPr>
        <p:spPr>
          <a:xfrm>
            <a:off x="2016708" y="5028413"/>
            <a:ext cx="10058400" cy="1172066"/>
          </a:xfrm>
        </p:spPr>
        <p:txBody>
          <a:bodyPr/>
          <a:lstStyle/>
          <a:p>
            <a:r>
              <a:rPr lang="fr-FR" sz="2400" dirty="0"/>
              <a:t>Tout au long de la grossesse, </a:t>
            </a:r>
            <a:br>
              <a:rPr lang="fr-FR" sz="2400" dirty="0"/>
            </a:br>
            <a:r>
              <a:rPr lang="fr-FR" sz="2400" dirty="0"/>
              <a:t>le message revient des sorties précoces</a:t>
            </a:r>
            <a:br>
              <a:rPr lang="fr-FR" sz="2400" dirty="0"/>
            </a:br>
            <a:r>
              <a:rPr lang="fr-FR" sz="2400" dirty="0"/>
              <a:t>Salles d’attentes – site internet – plaquettes </a:t>
            </a:r>
          </a:p>
        </p:txBody>
      </p:sp>
    </p:spTree>
    <p:extLst>
      <p:ext uri="{BB962C8B-B14F-4D97-AF65-F5344CB8AC3E}">
        <p14:creationId xmlns:p14="http://schemas.microsoft.com/office/powerpoint/2010/main" val="3855481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12" t="15750" r="43587"/>
          <a:stretch/>
        </p:blipFill>
        <p:spPr bwMode="auto">
          <a:xfrm>
            <a:off x="6600056" y="332655"/>
            <a:ext cx="3948538" cy="6440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78" t="9377" r="21850" b="8690"/>
          <a:stretch/>
        </p:blipFill>
        <p:spPr bwMode="auto">
          <a:xfrm>
            <a:off x="1643406" y="1272238"/>
            <a:ext cx="4639483" cy="550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279576" y="619939"/>
            <a:ext cx="3240360" cy="369332"/>
          </a:xfrm>
          <a:prstGeom prst="rect">
            <a:avLst/>
          </a:prstGeom>
          <a:noFill/>
        </p:spPr>
        <p:txBody>
          <a:bodyPr wrap="square" rtlCol="0">
            <a:spAutoFit/>
          </a:bodyPr>
          <a:lstStyle/>
          <a:p>
            <a:pPr>
              <a:buClrTx/>
            </a:pPr>
            <a:r>
              <a:rPr lang="fr-FR" sz="1800" kern="1200" dirty="0">
                <a:solidFill>
                  <a:prstClr val="white"/>
                </a:solidFill>
                <a:latin typeface="Palatino Linotype"/>
                <a:ea typeface="+mn-ea"/>
                <a:cs typeface="+mn-cs"/>
              </a:rPr>
              <a:t>Site Internet de la maternité</a:t>
            </a:r>
          </a:p>
        </p:txBody>
      </p:sp>
    </p:spTree>
    <p:extLst>
      <p:ext uri="{BB962C8B-B14F-4D97-AF65-F5344CB8AC3E}">
        <p14:creationId xmlns:p14="http://schemas.microsoft.com/office/powerpoint/2010/main" val="356186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657600" y="260649"/>
            <a:ext cx="6096000" cy="5112568"/>
          </a:xfrm>
        </p:spPr>
        <p:txBody>
          <a:bodyPr>
            <a:normAutofit/>
          </a:bodyPr>
          <a:lstStyle/>
          <a:p>
            <a:r>
              <a:rPr lang="fr-FR" dirty="0"/>
              <a:t>Une majorité des patientes ont une sage-femme libérale en sortie de maternité</a:t>
            </a:r>
          </a:p>
          <a:p>
            <a:r>
              <a:rPr lang="fr-FR" dirty="0"/>
              <a:t>Lien PMI si besoin</a:t>
            </a:r>
          </a:p>
          <a:p>
            <a:r>
              <a:rPr lang="fr-FR" dirty="0"/>
              <a:t>Staff MPS tous les vendredi pour les patientes plus vulnérables – travail en anténatal (psy, AS, </a:t>
            </a:r>
            <a:r>
              <a:rPr lang="fr-FR" dirty="0" err="1"/>
              <a:t>pédopsy</a:t>
            </a:r>
            <a:r>
              <a:rPr lang="fr-FR" dirty="0"/>
              <a:t>, CMP…)</a:t>
            </a:r>
          </a:p>
          <a:p>
            <a:r>
              <a:rPr lang="fr-FR" dirty="0"/>
              <a:t>Une coordination en anténatal, pour une meilleur préparation de l’hospitalisation et de la sortie</a:t>
            </a:r>
          </a:p>
          <a:p>
            <a:r>
              <a:rPr lang="fr-FR" dirty="0"/>
              <a:t>Parcours plus complexe du DAN, difficultés</a:t>
            </a:r>
          </a:p>
          <a:p>
            <a:pPr lvl="1"/>
            <a:r>
              <a:rPr lang="fr-FR" dirty="0"/>
              <a:t>Couples non forcement Parisiens</a:t>
            </a:r>
          </a:p>
          <a:p>
            <a:pPr lvl="1"/>
            <a:r>
              <a:rPr lang="fr-FR" dirty="0"/>
              <a:t>IMG, accompagnement en post natal!</a:t>
            </a:r>
          </a:p>
        </p:txBody>
      </p:sp>
      <p:sp>
        <p:nvSpPr>
          <p:cNvPr id="4" name="Titre 3"/>
          <p:cNvSpPr>
            <a:spLocks noGrp="1"/>
          </p:cNvSpPr>
          <p:nvPr>
            <p:ph type="title"/>
          </p:nvPr>
        </p:nvSpPr>
        <p:spPr>
          <a:xfrm>
            <a:off x="2351584" y="5445224"/>
            <a:ext cx="7543800" cy="914400"/>
          </a:xfrm>
        </p:spPr>
        <p:txBody>
          <a:bodyPr/>
          <a:lstStyle/>
          <a:p>
            <a:r>
              <a:rPr lang="fr-FR" sz="2400" dirty="0"/>
              <a:t>Questionnement: qualité de nos transmissions</a:t>
            </a:r>
            <a:br>
              <a:rPr lang="fr-FR" sz="2400" dirty="0"/>
            </a:br>
            <a:r>
              <a:rPr lang="fr-FR" sz="2400" dirty="0"/>
              <a:t>Retour des entretiens post natals</a:t>
            </a:r>
            <a:br>
              <a:rPr lang="fr-FR" sz="2400" dirty="0"/>
            </a:br>
            <a:endParaRPr lang="fr-FR" sz="2400" dirty="0"/>
          </a:p>
        </p:txBody>
      </p:sp>
    </p:spTree>
    <p:extLst>
      <p:ext uri="{BB962C8B-B14F-4D97-AF65-F5344CB8AC3E}">
        <p14:creationId xmlns:p14="http://schemas.microsoft.com/office/powerpoint/2010/main" val="2559119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6"/>
          <p:cNvSpPr txBox="1">
            <a:spLocks noGrp="1"/>
          </p:cNvSpPr>
          <p:nvPr>
            <p:ph type="title"/>
          </p:nvPr>
        </p:nvSpPr>
        <p:spPr>
          <a:xfrm>
            <a:off x="2515099" y="3074894"/>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a:t>V. Questions et échanges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100"/>
              <a:buFont typeface="Trebuchet MS"/>
              <a:buNone/>
            </a:pPr>
            <a:r>
              <a:rPr lang="fr-FR" sz="3100" dirty="0"/>
              <a:t>II. Présentation des réseaux de santé en périnatalité d’Ile-de-France </a:t>
            </a:r>
            <a:endParaRPr dirty="0"/>
          </a:p>
        </p:txBody>
      </p:sp>
      <p:sp>
        <p:nvSpPr>
          <p:cNvPr id="173" name="Google Shape;173;p3"/>
          <p:cNvSpPr txBox="1">
            <a:spLocks noGrp="1"/>
          </p:cNvSpPr>
          <p:nvPr>
            <p:ph type="body" idx="1"/>
          </p:nvPr>
        </p:nvSpPr>
        <p:spPr>
          <a:xfrm>
            <a:off x="677250" y="2033325"/>
            <a:ext cx="8596800" cy="4110900"/>
          </a:xfrm>
          <a:prstGeom prst="rect">
            <a:avLst/>
          </a:prstGeom>
          <a:noFill/>
          <a:ln>
            <a:noFill/>
          </a:ln>
        </p:spPr>
        <p:txBody>
          <a:bodyPr spcFirstLastPara="1" wrap="square" lIns="91425" tIns="45700" rIns="91425" bIns="45700" anchor="t" anchorCtr="0">
            <a:normAutofit fontScale="92500" lnSpcReduction="20000"/>
          </a:bodyPr>
          <a:lstStyle/>
          <a:p>
            <a:pPr marL="457200" lvl="0" indent="-324929" algn="l" rtl="0">
              <a:spcBef>
                <a:spcPts val="0"/>
              </a:spcBef>
              <a:spcAft>
                <a:spcPts val="0"/>
              </a:spcAft>
              <a:buSzPct val="82000"/>
              <a:buChar char="➢"/>
            </a:pPr>
            <a:r>
              <a:rPr lang="fr-FR" sz="2000" dirty="0"/>
              <a:t>Qui sommes-nous ?</a:t>
            </a:r>
            <a:endParaRPr sz="2000" dirty="0"/>
          </a:p>
          <a:p>
            <a:pPr marL="457200" lvl="0" indent="0" algn="l" rtl="0">
              <a:spcBef>
                <a:spcPts val="0"/>
              </a:spcBef>
              <a:spcAft>
                <a:spcPts val="0"/>
              </a:spcAft>
              <a:buNone/>
            </a:pPr>
            <a:endParaRPr sz="2000" dirty="0"/>
          </a:p>
          <a:p>
            <a:pPr marL="457200" lvl="0" indent="-313182" algn="just" rtl="0">
              <a:lnSpc>
                <a:spcPct val="115000"/>
              </a:lnSpc>
              <a:spcBef>
                <a:spcPts val="0"/>
              </a:spcBef>
              <a:spcAft>
                <a:spcPts val="0"/>
              </a:spcAft>
              <a:buClr>
                <a:srgbClr val="A2AE25"/>
              </a:buClr>
              <a:buSzPct val="79999"/>
              <a:buChar char="-"/>
            </a:pPr>
            <a:r>
              <a:rPr lang="fr-FR" dirty="0">
                <a:solidFill>
                  <a:schemeClr val="dk1"/>
                </a:solidFill>
                <a:latin typeface="Calibri"/>
                <a:ea typeface="Calibri"/>
                <a:cs typeface="Calibri"/>
                <a:sym typeface="Calibri"/>
              </a:rPr>
              <a:t>Structure de coordination, d’appui, d’évaluation et d’expertise médicale, exerçant des missions dans le champ de la santé périnatale, en amont et en aval de la naissance.</a:t>
            </a:r>
            <a:endParaRPr dirty="0">
              <a:solidFill>
                <a:schemeClr val="dk1"/>
              </a:solidFill>
              <a:latin typeface="Calibri"/>
              <a:ea typeface="Calibri"/>
              <a:cs typeface="Calibri"/>
              <a:sym typeface="Calibri"/>
            </a:endParaRPr>
          </a:p>
          <a:p>
            <a:pPr marL="457200" lvl="0" indent="-313182" algn="just" rtl="0">
              <a:lnSpc>
                <a:spcPct val="115000"/>
              </a:lnSpc>
              <a:spcBef>
                <a:spcPts val="0"/>
              </a:spcBef>
              <a:spcAft>
                <a:spcPts val="0"/>
              </a:spcAft>
              <a:buClr>
                <a:srgbClr val="A2AE25"/>
              </a:buClr>
              <a:buSzPct val="79999"/>
              <a:buChar char="-"/>
            </a:pPr>
            <a:r>
              <a:rPr lang="fr-FR" dirty="0">
                <a:solidFill>
                  <a:schemeClr val="dk1"/>
                </a:solidFill>
                <a:latin typeface="Calibri"/>
                <a:ea typeface="Calibri"/>
                <a:cs typeface="Calibri"/>
                <a:sym typeface="Calibri"/>
              </a:rPr>
              <a:t>Objectifs: amélioration et renforcement de la qualité et de la sécurité de la prise en charge en périnatalité.</a:t>
            </a:r>
            <a:endParaRPr dirty="0">
              <a:solidFill>
                <a:srgbClr val="5ECCF3"/>
              </a:solidFill>
              <a:latin typeface="Arial"/>
              <a:ea typeface="Arial"/>
              <a:cs typeface="Arial"/>
              <a:sym typeface="Arial"/>
            </a:endParaRPr>
          </a:p>
          <a:p>
            <a:pPr marL="457200" lvl="0" indent="-313182" algn="just" rtl="0">
              <a:lnSpc>
                <a:spcPct val="115000"/>
              </a:lnSpc>
              <a:spcBef>
                <a:spcPts val="0"/>
              </a:spcBef>
              <a:spcAft>
                <a:spcPts val="0"/>
              </a:spcAft>
              <a:buClr>
                <a:srgbClr val="A2AE25"/>
              </a:buClr>
              <a:buSzPct val="79999"/>
              <a:buChar char="-"/>
            </a:pPr>
            <a:r>
              <a:rPr lang="fr-FR" b="1" dirty="0">
                <a:solidFill>
                  <a:srgbClr val="C00000"/>
                </a:solidFill>
                <a:latin typeface="Calibri"/>
                <a:ea typeface="Calibri"/>
                <a:cs typeface="Calibri"/>
                <a:sym typeface="Calibri"/>
              </a:rPr>
              <a:t>Association</a:t>
            </a:r>
            <a:r>
              <a:rPr lang="fr-FR" dirty="0">
                <a:solidFill>
                  <a:schemeClr val="dk1"/>
                </a:solidFill>
                <a:latin typeface="Calibri"/>
                <a:ea typeface="Calibri"/>
                <a:cs typeface="Calibri"/>
                <a:sym typeface="Calibri"/>
              </a:rPr>
              <a:t> loi 1901 rassemblant des </a:t>
            </a:r>
            <a:r>
              <a:rPr lang="fr-FR" b="1" dirty="0">
                <a:solidFill>
                  <a:srgbClr val="C00000"/>
                </a:solidFill>
                <a:latin typeface="Calibri"/>
                <a:ea typeface="Calibri"/>
                <a:cs typeface="Calibri"/>
                <a:sym typeface="Calibri"/>
              </a:rPr>
              <a:t>professionnels médico-psycho-sociaux </a:t>
            </a:r>
            <a:r>
              <a:rPr lang="fr-FR" dirty="0">
                <a:solidFill>
                  <a:schemeClr val="dk1"/>
                </a:solidFill>
                <a:latin typeface="Calibri"/>
                <a:ea typeface="Calibri"/>
                <a:cs typeface="Calibri"/>
                <a:sym typeface="Calibri"/>
              </a:rPr>
              <a:t>qui travaillent autour de la femme enceinte et de la petite enfance (CA et bureau élus parmi les adhérents)</a:t>
            </a:r>
            <a:endParaRPr dirty="0">
              <a:solidFill>
                <a:schemeClr val="dk1"/>
              </a:solidFill>
              <a:latin typeface="Calibri"/>
              <a:ea typeface="Calibri"/>
              <a:cs typeface="Calibri"/>
              <a:sym typeface="Calibri"/>
            </a:endParaRPr>
          </a:p>
          <a:p>
            <a:pPr marL="457200" lvl="0" indent="-313182" algn="just" rtl="0">
              <a:lnSpc>
                <a:spcPct val="115000"/>
              </a:lnSpc>
              <a:spcBef>
                <a:spcPts val="0"/>
              </a:spcBef>
              <a:spcAft>
                <a:spcPts val="0"/>
              </a:spcAft>
              <a:buClr>
                <a:srgbClr val="A2AE25"/>
              </a:buClr>
              <a:buSzPct val="79999"/>
              <a:buChar char="-"/>
            </a:pPr>
            <a:r>
              <a:rPr lang="fr-FR" dirty="0">
                <a:solidFill>
                  <a:schemeClr val="dk1"/>
                </a:solidFill>
                <a:latin typeface="Calibri"/>
                <a:ea typeface="Calibri"/>
                <a:cs typeface="Calibri"/>
                <a:sym typeface="Calibri"/>
              </a:rPr>
              <a:t>Adhérent : </a:t>
            </a:r>
            <a:r>
              <a:rPr lang="fr-FR" b="1" dirty="0">
                <a:solidFill>
                  <a:srgbClr val="C00000"/>
                </a:solidFill>
                <a:latin typeface="Calibri"/>
                <a:ea typeface="Calibri"/>
                <a:cs typeface="Calibri"/>
                <a:sym typeface="Calibri"/>
              </a:rPr>
              <a:t>tout professionnel de santé </a:t>
            </a:r>
            <a:r>
              <a:rPr lang="fr-FR" dirty="0">
                <a:solidFill>
                  <a:schemeClr val="dk1"/>
                </a:solidFill>
                <a:latin typeface="Calibri"/>
                <a:ea typeface="Calibri"/>
                <a:cs typeface="Calibri"/>
                <a:sym typeface="Calibri"/>
              </a:rPr>
              <a:t>travaillant sur le territoire du réseau (convention signée avec les ES et les conseils départementaux) + </a:t>
            </a:r>
            <a:r>
              <a:rPr lang="fr-FR" b="1" dirty="0">
                <a:solidFill>
                  <a:srgbClr val="C00000"/>
                </a:solidFill>
                <a:latin typeface="Calibri"/>
                <a:ea typeface="Calibri"/>
                <a:cs typeface="Calibri"/>
                <a:sym typeface="Calibri"/>
              </a:rPr>
              <a:t>tout public</a:t>
            </a:r>
            <a:r>
              <a:rPr lang="fr-FR" dirty="0">
                <a:solidFill>
                  <a:srgbClr val="EB5F58"/>
                </a:solidFill>
                <a:latin typeface="Calibri"/>
                <a:ea typeface="Calibri"/>
                <a:cs typeface="Calibri"/>
                <a:sym typeface="Calibri"/>
              </a:rPr>
              <a:t> </a:t>
            </a:r>
            <a:r>
              <a:rPr lang="fr-FR" dirty="0">
                <a:solidFill>
                  <a:schemeClr val="dk1"/>
                </a:solidFill>
                <a:latin typeface="Calibri"/>
                <a:ea typeface="Calibri"/>
                <a:cs typeface="Calibri"/>
                <a:sym typeface="Calibri"/>
              </a:rPr>
              <a:t>(usagers …)</a:t>
            </a:r>
            <a:endParaRPr dirty="0">
              <a:solidFill>
                <a:schemeClr val="dk1"/>
              </a:solidFill>
              <a:latin typeface="Calibri"/>
              <a:ea typeface="Calibri"/>
              <a:cs typeface="Calibri"/>
              <a:sym typeface="Calibri"/>
            </a:endParaRPr>
          </a:p>
          <a:p>
            <a:pPr marL="457200" lvl="0" indent="-313182" algn="just" rtl="0">
              <a:lnSpc>
                <a:spcPct val="115000"/>
              </a:lnSpc>
              <a:spcBef>
                <a:spcPts val="0"/>
              </a:spcBef>
              <a:spcAft>
                <a:spcPts val="0"/>
              </a:spcAft>
              <a:buClr>
                <a:srgbClr val="A2AE25"/>
              </a:buClr>
              <a:buSzPct val="79999"/>
              <a:buChar char="-"/>
            </a:pPr>
            <a:r>
              <a:rPr lang="fr-FR" dirty="0">
                <a:solidFill>
                  <a:schemeClr val="dk1"/>
                </a:solidFill>
                <a:latin typeface="Calibri"/>
                <a:ea typeface="Calibri"/>
                <a:cs typeface="Calibri"/>
                <a:sym typeface="Calibri"/>
              </a:rPr>
              <a:t>Création suite au </a:t>
            </a:r>
            <a:r>
              <a:rPr lang="fr-FR" b="1" dirty="0">
                <a:solidFill>
                  <a:srgbClr val="C00000"/>
                </a:solidFill>
                <a:latin typeface="Calibri"/>
                <a:ea typeface="Calibri"/>
                <a:cs typeface="Calibri"/>
                <a:sym typeface="Calibri"/>
              </a:rPr>
              <a:t>plan de périnatalité </a:t>
            </a:r>
            <a:r>
              <a:rPr lang="fr-FR" dirty="0">
                <a:solidFill>
                  <a:schemeClr val="dk1"/>
                </a:solidFill>
                <a:latin typeface="Calibri"/>
                <a:ea typeface="Calibri"/>
                <a:cs typeface="Calibri"/>
                <a:sym typeface="Calibri"/>
              </a:rPr>
              <a:t>2005-2007 « humanité-proximité-sécurité-qualité »</a:t>
            </a:r>
            <a:endParaRPr dirty="0">
              <a:solidFill>
                <a:srgbClr val="5ECCF3"/>
              </a:solidFill>
              <a:latin typeface="Arial"/>
              <a:ea typeface="Arial"/>
              <a:cs typeface="Arial"/>
              <a:sym typeface="Arial"/>
            </a:endParaRPr>
          </a:p>
          <a:p>
            <a:pPr marL="457200" lvl="0" indent="-313182" algn="just" rtl="0">
              <a:lnSpc>
                <a:spcPct val="115000"/>
              </a:lnSpc>
              <a:spcBef>
                <a:spcPts val="0"/>
              </a:spcBef>
              <a:spcAft>
                <a:spcPts val="0"/>
              </a:spcAft>
              <a:buClr>
                <a:srgbClr val="A2AE25"/>
              </a:buClr>
              <a:buSzPct val="79999"/>
              <a:buChar char="-"/>
            </a:pPr>
            <a:r>
              <a:rPr lang="fr-FR" dirty="0">
                <a:solidFill>
                  <a:schemeClr val="dk1"/>
                </a:solidFill>
                <a:latin typeface="Calibri"/>
                <a:ea typeface="Calibri"/>
                <a:cs typeface="Calibri"/>
                <a:sym typeface="Calibri"/>
              </a:rPr>
              <a:t>Cahier des charges national (ministère de la santé et DGOS, 3 juillet 2015)</a:t>
            </a:r>
            <a:endParaRPr dirty="0">
              <a:solidFill>
                <a:schemeClr val="dk1"/>
              </a:solidFill>
              <a:latin typeface="Calibri"/>
              <a:ea typeface="Calibri"/>
              <a:cs typeface="Calibri"/>
              <a:sym typeface="Calibri"/>
            </a:endParaRPr>
          </a:p>
          <a:p>
            <a:pPr marL="457200" lvl="0" indent="-313182" algn="just" rtl="0">
              <a:lnSpc>
                <a:spcPct val="115000"/>
              </a:lnSpc>
              <a:spcBef>
                <a:spcPts val="0"/>
              </a:spcBef>
              <a:spcAft>
                <a:spcPts val="0"/>
              </a:spcAft>
              <a:buClr>
                <a:srgbClr val="A2AE25"/>
              </a:buClr>
              <a:buSzPct val="79999"/>
              <a:buChar char="-"/>
            </a:pPr>
            <a:r>
              <a:rPr lang="fr-FR" b="1" dirty="0">
                <a:solidFill>
                  <a:srgbClr val="C00000"/>
                </a:solidFill>
                <a:latin typeface="Calibri"/>
                <a:ea typeface="Calibri"/>
                <a:cs typeface="Calibri"/>
                <a:sym typeface="Calibri"/>
              </a:rPr>
              <a:t>Subvention : Agence Régionale de Santé IDF (ARS IDF)</a:t>
            </a:r>
            <a:endParaRPr dirty="0">
              <a:solidFill>
                <a:srgbClr val="5ECCF3"/>
              </a:solidFill>
              <a:latin typeface="Arial"/>
              <a:ea typeface="Arial"/>
              <a:cs typeface="Arial"/>
              <a:sym typeface="Arial"/>
            </a:endParaRPr>
          </a:p>
          <a:p>
            <a:pPr marL="457200" lvl="0" indent="-313182" algn="just" rtl="0">
              <a:lnSpc>
                <a:spcPct val="115000"/>
              </a:lnSpc>
              <a:spcBef>
                <a:spcPts val="0"/>
              </a:spcBef>
              <a:spcAft>
                <a:spcPts val="0"/>
              </a:spcAft>
              <a:buClr>
                <a:srgbClr val="A2AE25"/>
              </a:buClr>
              <a:buSzPct val="72000"/>
              <a:buChar char="-"/>
            </a:pPr>
            <a:r>
              <a:rPr lang="fr-FR" dirty="0">
                <a:solidFill>
                  <a:schemeClr val="dk1"/>
                </a:solidFill>
                <a:latin typeface="Calibri"/>
                <a:ea typeface="Calibri"/>
                <a:cs typeface="Calibri"/>
                <a:sym typeface="Calibri"/>
              </a:rPr>
              <a:t>Rôle : appui aux professionnels et aux usagers</a:t>
            </a:r>
            <a:endParaRPr sz="2000" dirty="0"/>
          </a:p>
          <a:p>
            <a:pPr marL="342900" lvl="0" indent="-251459" algn="l" rtl="0">
              <a:spcBef>
                <a:spcPts val="0"/>
              </a:spcBef>
              <a:spcAft>
                <a:spcPts val="0"/>
              </a:spcAft>
              <a:buSzPct val="79999"/>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8e99496c6b_3_11"/>
          <p:cNvSpPr txBox="1">
            <a:spLocks noGrp="1"/>
          </p:cNvSpPr>
          <p:nvPr>
            <p:ph type="body" idx="1"/>
          </p:nvPr>
        </p:nvSpPr>
        <p:spPr>
          <a:xfrm>
            <a:off x="349400" y="337600"/>
            <a:ext cx="8501100" cy="1850100"/>
          </a:xfrm>
          <a:prstGeom prst="rect">
            <a:avLst/>
          </a:prstGeom>
        </p:spPr>
        <p:txBody>
          <a:bodyPr spcFirstLastPara="1" wrap="square" lIns="91425" tIns="45700" rIns="91425" bIns="45700" anchor="t" anchorCtr="0">
            <a:normAutofit/>
          </a:bodyPr>
          <a:lstStyle/>
          <a:p>
            <a:pPr marL="0" lvl="0" indent="0" algn="l" rtl="0">
              <a:lnSpc>
                <a:spcPct val="115000"/>
              </a:lnSpc>
              <a:spcBef>
                <a:spcPts val="600"/>
              </a:spcBef>
              <a:spcAft>
                <a:spcPts val="0"/>
              </a:spcAft>
              <a:buNone/>
            </a:pPr>
            <a:r>
              <a:rPr lang="fr-FR" sz="2400" b="1">
                <a:solidFill>
                  <a:srgbClr val="A2AE25"/>
                </a:solidFill>
              </a:rPr>
              <a:t>Réseaux en santé périnatale d’IDF</a:t>
            </a:r>
            <a:endParaRPr sz="2400" b="1">
              <a:solidFill>
                <a:srgbClr val="A2AE25"/>
              </a:solidFill>
            </a:endParaRPr>
          </a:p>
          <a:p>
            <a:pPr marL="0" lvl="0" indent="0" algn="l" rtl="0">
              <a:lnSpc>
                <a:spcPct val="115000"/>
              </a:lnSpc>
              <a:spcBef>
                <a:spcPts val="500"/>
              </a:spcBef>
              <a:spcAft>
                <a:spcPts val="0"/>
              </a:spcAft>
              <a:buNone/>
            </a:pPr>
            <a:r>
              <a:rPr lang="fr-FR" sz="2000">
                <a:solidFill>
                  <a:srgbClr val="C8D217"/>
                </a:solidFill>
                <a:latin typeface="Arial"/>
                <a:ea typeface="Arial"/>
                <a:cs typeface="Arial"/>
                <a:sym typeface="Arial"/>
              </a:rPr>
              <a:t>o</a:t>
            </a:r>
            <a:r>
              <a:rPr lang="fr-FR" sz="2200">
                <a:solidFill>
                  <a:srgbClr val="C8D217"/>
                </a:solidFill>
                <a:latin typeface="Arial"/>
                <a:ea typeface="Arial"/>
                <a:cs typeface="Arial"/>
                <a:sym typeface="Arial"/>
              </a:rPr>
              <a:t> </a:t>
            </a:r>
            <a:r>
              <a:rPr lang="fr-FR" sz="2200">
                <a:solidFill>
                  <a:srgbClr val="5B5099"/>
                </a:solidFill>
              </a:rPr>
              <a:t>7 réseaux territoriaux : </a:t>
            </a:r>
            <a:endParaRPr sz="2200">
              <a:solidFill>
                <a:srgbClr val="5B5099"/>
              </a:solidFill>
            </a:endParaRPr>
          </a:p>
          <a:p>
            <a:pPr marL="0" lvl="0" indent="0" algn="l" rtl="0">
              <a:lnSpc>
                <a:spcPct val="115000"/>
              </a:lnSpc>
              <a:spcBef>
                <a:spcPts val="500"/>
              </a:spcBef>
              <a:spcAft>
                <a:spcPts val="0"/>
              </a:spcAft>
              <a:buClr>
                <a:schemeClr val="dk1"/>
              </a:buClr>
              <a:buSzPts val="1100"/>
              <a:buFont typeface="Arial"/>
              <a:buNone/>
            </a:pPr>
            <a:endParaRPr sz="2200">
              <a:solidFill>
                <a:srgbClr val="5B5099"/>
              </a:solidFill>
            </a:endParaRPr>
          </a:p>
          <a:p>
            <a:pPr marL="0" lvl="0" indent="0" algn="l" rtl="0">
              <a:lnSpc>
                <a:spcPct val="115000"/>
              </a:lnSpc>
              <a:spcBef>
                <a:spcPts val="500"/>
              </a:spcBef>
              <a:spcAft>
                <a:spcPts val="0"/>
              </a:spcAft>
              <a:buClr>
                <a:schemeClr val="dk1"/>
              </a:buClr>
              <a:buSzPts val="1100"/>
              <a:buFont typeface="Arial"/>
              <a:buNone/>
            </a:pPr>
            <a:endParaRPr sz="2000"/>
          </a:p>
        </p:txBody>
      </p:sp>
      <p:pic>
        <p:nvPicPr>
          <p:cNvPr id="179" name="Google Shape;179;g18e99496c6b_3_11"/>
          <p:cNvPicPr preferRelativeResize="0"/>
          <p:nvPr/>
        </p:nvPicPr>
        <p:blipFill>
          <a:blip r:embed="rId3">
            <a:alphaModFix/>
          </a:blip>
          <a:stretch>
            <a:fillRect/>
          </a:stretch>
        </p:blipFill>
        <p:spPr>
          <a:xfrm>
            <a:off x="10542600" y="5788650"/>
            <a:ext cx="1391575" cy="800150"/>
          </a:xfrm>
          <a:prstGeom prst="rect">
            <a:avLst/>
          </a:prstGeom>
          <a:noFill/>
          <a:ln>
            <a:noFill/>
          </a:ln>
        </p:spPr>
      </p:pic>
      <p:grpSp>
        <p:nvGrpSpPr>
          <p:cNvPr id="180" name="Google Shape;180;g18e99496c6b_3_11"/>
          <p:cNvGrpSpPr/>
          <p:nvPr/>
        </p:nvGrpSpPr>
        <p:grpSpPr>
          <a:xfrm>
            <a:off x="2721464" y="2059254"/>
            <a:ext cx="5843638" cy="3825657"/>
            <a:chOff x="593976" y="1236562"/>
            <a:chExt cx="8012667" cy="4590421"/>
          </a:xfrm>
        </p:grpSpPr>
        <p:pic>
          <p:nvPicPr>
            <p:cNvPr id="181" name="Google Shape;181;g18e99496c6b_3_11" descr="../../../../Users/MrEddy/Desktop/Territo"/>
            <p:cNvPicPr preferRelativeResize="0"/>
            <p:nvPr/>
          </p:nvPicPr>
          <p:blipFill rotWithShape="1">
            <a:blip r:embed="rId4">
              <a:alphaModFix/>
            </a:blip>
            <a:srcRect/>
            <a:stretch/>
          </p:blipFill>
          <p:spPr>
            <a:xfrm>
              <a:off x="2701614" y="1846883"/>
              <a:ext cx="3745865" cy="3026410"/>
            </a:xfrm>
            <a:prstGeom prst="rect">
              <a:avLst/>
            </a:prstGeom>
            <a:noFill/>
            <a:ln>
              <a:noFill/>
            </a:ln>
          </p:spPr>
        </p:pic>
        <p:sp>
          <p:nvSpPr>
            <p:cNvPr id="182" name="Google Shape;182;g18e99496c6b_3_11"/>
            <p:cNvSpPr/>
            <p:nvPr/>
          </p:nvSpPr>
          <p:spPr>
            <a:xfrm rot="2336632">
              <a:off x="4979362" y="1452708"/>
              <a:ext cx="189004" cy="1411066"/>
            </a:xfrm>
            <a:prstGeom prst="downArrow">
              <a:avLst>
                <a:gd name="adj1" fmla="val 50000"/>
                <a:gd name="adj2" fmla="val 50000"/>
              </a:avLst>
            </a:prstGeom>
            <a:solidFill>
              <a:srgbClr val="9AD9EA"/>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3" name="Google Shape;183;g18e99496c6b_3_11"/>
            <p:cNvSpPr/>
            <p:nvPr/>
          </p:nvSpPr>
          <p:spPr>
            <a:xfrm rot="1399063">
              <a:off x="5834843" y="1606930"/>
              <a:ext cx="208423" cy="1217726"/>
            </a:xfrm>
            <a:prstGeom prst="downArrow">
              <a:avLst>
                <a:gd name="adj1" fmla="val 50000"/>
                <a:gd name="adj2" fmla="val 50000"/>
              </a:avLst>
            </a:prstGeom>
            <a:solidFill>
              <a:srgbClr val="9AD9EA"/>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4" name="Google Shape;184;g18e99496c6b_3_11"/>
            <p:cNvSpPr/>
            <p:nvPr/>
          </p:nvSpPr>
          <p:spPr>
            <a:xfrm rot="7528330">
              <a:off x="5456951" y="2568947"/>
              <a:ext cx="152505" cy="2371871"/>
            </a:xfrm>
            <a:prstGeom prst="downArrow">
              <a:avLst>
                <a:gd name="adj1" fmla="val 50000"/>
                <a:gd name="adj2" fmla="val 50000"/>
              </a:avLst>
            </a:prstGeom>
            <a:solidFill>
              <a:srgbClr val="92D050"/>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5" name="Google Shape;185;g18e99496c6b_3_11"/>
            <p:cNvSpPr/>
            <p:nvPr/>
          </p:nvSpPr>
          <p:spPr>
            <a:xfrm rot="-4295820">
              <a:off x="2564278" y="2093954"/>
              <a:ext cx="170099" cy="901154"/>
            </a:xfrm>
            <a:prstGeom prst="downArrow">
              <a:avLst>
                <a:gd name="adj1" fmla="val 50000"/>
                <a:gd name="adj2" fmla="val 50000"/>
              </a:avLst>
            </a:prstGeom>
            <a:solidFill>
              <a:srgbClr val="FBA735"/>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6" name="Google Shape;186;g18e99496c6b_3_11"/>
            <p:cNvSpPr/>
            <p:nvPr/>
          </p:nvSpPr>
          <p:spPr>
            <a:xfrm rot="-1862729">
              <a:off x="3562707" y="1522681"/>
              <a:ext cx="180331" cy="744322"/>
            </a:xfrm>
            <a:prstGeom prst="downArrow">
              <a:avLst>
                <a:gd name="adj1" fmla="val 50000"/>
                <a:gd name="adj2" fmla="val 50000"/>
              </a:avLst>
            </a:prstGeom>
            <a:solidFill>
              <a:srgbClr val="009193"/>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7" name="Google Shape;187;g18e99496c6b_3_11"/>
            <p:cNvSpPr/>
            <p:nvPr/>
          </p:nvSpPr>
          <p:spPr>
            <a:xfrm rot="10800000">
              <a:off x="4920889" y="4245667"/>
              <a:ext cx="153000" cy="1040700"/>
            </a:xfrm>
            <a:prstGeom prst="downArrow">
              <a:avLst>
                <a:gd name="adj1" fmla="val 50000"/>
                <a:gd name="adj2" fmla="val 50000"/>
              </a:avLst>
            </a:prstGeom>
            <a:solidFill>
              <a:srgbClr val="5F589E"/>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8" name="Google Shape;188;g18e99496c6b_3_11"/>
            <p:cNvSpPr/>
            <p:nvPr/>
          </p:nvSpPr>
          <p:spPr>
            <a:xfrm rot="10405799">
              <a:off x="4048769" y="3826288"/>
              <a:ext cx="165185" cy="1533476"/>
            </a:xfrm>
            <a:prstGeom prst="downArrow">
              <a:avLst>
                <a:gd name="adj1" fmla="val 50000"/>
                <a:gd name="adj2" fmla="val 50000"/>
              </a:avLst>
            </a:prstGeom>
            <a:solidFill>
              <a:srgbClr val="5F589E"/>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9" name="Google Shape;189;g18e99496c6b_3_11"/>
            <p:cNvSpPr/>
            <p:nvPr/>
          </p:nvSpPr>
          <p:spPr>
            <a:xfrm rot="-6145340">
              <a:off x="3334615" y="2405078"/>
              <a:ext cx="157589" cy="1423022"/>
            </a:xfrm>
            <a:prstGeom prst="downArrow">
              <a:avLst>
                <a:gd name="adj1" fmla="val 50000"/>
                <a:gd name="adj2" fmla="val 50000"/>
              </a:avLst>
            </a:prstGeom>
            <a:solidFill>
              <a:srgbClr val="F16623"/>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0" name="Google Shape;190;g18e99496c6b_3_11"/>
            <p:cNvSpPr/>
            <p:nvPr/>
          </p:nvSpPr>
          <p:spPr>
            <a:xfrm>
              <a:off x="1146117" y="3127369"/>
              <a:ext cx="1669800" cy="532500"/>
            </a:xfrm>
            <a:prstGeom prst="roundRect">
              <a:avLst>
                <a:gd name="adj" fmla="val 16667"/>
              </a:avLst>
            </a:prstGeom>
            <a:solidFill>
              <a:srgbClr val="F16623"/>
            </a:solidFill>
            <a:ln>
              <a:noFill/>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fr-FR" sz="1000" b="1" i="0" u="none" strike="noStrike" cap="none">
                  <a:solidFill>
                    <a:srgbClr val="000000"/>
                  </a:solidFill>
                  <a:latin typeface="Arial"/>
                  <a:ea typeface="Arial"/>
                  <a:cs typeface="Arial"/>
                  <a:sym typeface="Arial"/>
                </a:rPr>
                <a:t>Réseau PERINAT92</a:t>
              </a:r>
              <a:endParaRPr sz="1000" b="0" i="0" u="none" strike="noStrike" cap="none">
                <a:solidFill>
                  <a:srgbClr val="FFFFFF"/>
                </a:solidFill>
                <a:latin typeface="Arial"/>
                <a:ea typeface="Arial"/>
                <a:cs typeface="Arial"/>
                <a:sym typeface="Arial"/>
              </a:endParaRPr>
            </a:p>
          </p:txBody>
        </p:sp>
        <p:sp>
          <p:nvSpPr>
            <p:cNvPr id="191" name="Google Shape;191;g18e99496c6b_3_11"/>
            <p:cNvSpPr/>
            <p:nvPr/>
          </p:nvSpPr>
          <p:spPr>
            <a:xfrm rot="5651095">
              <a:off x="5660535" y="1656014"/>
              <a:ext cx="147995" cy="2663005"/>
            </a:xfrm>
            <a:prstGeom prst="downArrow">
              <a:avLst>
                <a:gd name="adj1" fmla="val 50000"/>
                <a:gd name="adj2" fmla="val 50000"/>
              </a:avLst>
            </a:prstGeom>
            <a:solidFill>
              <a:srgbClr val="D6B1AB"/>
            </a:solidFill>
            <a:ln w="25400"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2" name="Google Shape;192;g18e99496c6b_3_11"/>
            <p:cNvSpPr/>
            <p:nvPr/>
          </p:nvSpPr>
          <p:spPr>
            <a:xfrm>
              <a:off x="1758566" y="1236562"/>
              <a:ext cx="1790100" cy="391200"/>
            </a:xfrm>
            <a:prstGeom prst="roundRect">
              <a:avLst>
                <a:gd name="adj" fmla="val 16667"/>
              </a:avLst>
            </a:prstGeom>
            <a:solidFill>
              <a:srgbClr val="009193"/>
            </a:solidFill>
            <a:ln>
              <a:noFill/>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fr-FR" sz="1000" b="1" i="0" u="none" strike="noStrike" cap="none">
                  <a:solidFill>
                    <a:srgbClr val="000000"/>
                  </a:solidFill>
                  <a:latin typeface="Arial"/>
                  <a:ea typeface="Arial"/>
                  <a:cs typeface="Arial"/>
                  <a:sym typeface="Arial"/>
                </a:rPr>
                <a:t>Réseau RPVO - 95</a:t>
              </a:r>
              <a:endParaRPr sz="1000" b="0" i="0" u="none" strike="noStrike" cap="none">
                <a:solidFill>
                  <a:srgbClr val="FFFFFF"/>
                </a:solidFill>
                <a:latin typeface="Arial"/>
                <a:ea typeface="Arial"/>
                <a:cs typeface="Arial"/>
                <a:sym typeface="Arial"/>
              </a:endParaRPr>
            </a:p>
          </p:txBody>
        </p:sp>
        <p:sp>
          <p:nvSpPr>
            <p:cNvPr id="193" name="Google Shape;193;g18e99496c6b_3_11"/>
            <p:cNvSpPr/>
            <p:nvPr/>
          </p:nvSpPr>
          <p:spPr>
            <a:xfrm>
              <a:off x="593976" y="2172651"/>
              <a:ext cx="1669800" cy="426900"/>
            </a:xfrm>
            <a:prstGeom prst="roundRect">
              <a:avLst>
                <a:gd name="adj" fmla="val 16667"/>
              </a:avLst>
            </a:prstGeom>
            <a:solidFill>
              <a:srgbClr val="FBA735"/>
            </a:solidFill>
            <a:ln>
              <a:noFill/>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fr-FR" sz="1000" b="1" i="0" u="none" strike="noStrike" cap="none">
                  <a:solidFill>
                    <a:srgbClr val="000000"/>
                  </a:solidFill>
                  <a:latin typeface="Arial"/>
                  <a:ea typeface="Arial"/>
                  <a:cs typeface="Arial"/>
                  <a:sym typeface="Arial"/>
                </a:rPr>
                <a:t>Réseau MYPA - 78</a:t>
              </a:r>
              <a:endParaRPr sz="1000" b="0" i="0" u="none" strike="noStrike" cap="none">
                <a:solidFill>
                  <a:srgbClr val="FFFFFF"/>
                </a:solidFill>
                <a:latin typeface="Arial"/>
                <a:ea typeface="Arial"/>
                <a:cs typeface="Arial"/>
                <a:sym typeface="Arial"/>
              </a:endParaRPr>
            </a:p>
          </p:txBody>
        </p:sp>
        <p:sp>
          <p:nvSpPr>
            <p:cNvPr id="194" name="Google Shape;194;g18e99496c6b_3_11"/>
            <p:cNvSpPr/>
            <p:nvPr/>
          </p:nvSpPr>
          <p:spPr>
            <a:xfrm>
              <a:off x="3401634" y="5140283"/>
              <a:ext cx="1950900" cy="686700"/>
            </a:xfrm>
            <a:prstGeom prst="roundRect">
              <a:avLst>
                <a:gd name="adj" fmla="val 16667"/>
              </a:avLst>
            </a:prstGeom>
            <a:solidFill>
              <a:srgbClr val="5F589E"/>
            </a:solidFill>
            <a:ln>
              <a:noFill/>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fr-FR" sz="1000" b="1" i="0" u="none" strike="noStrike" cap="none">
                  <a:solidFill>
                    <a:srgbClr val="000000"/>
                  </a:solidFill>
                  <a:latin typeface="Arial"/>
                  <a:ea typeface="Arial"/>
                  <a:cs typeface="Arial"/>
                  <a:sym typeface="Arial"/>
                </a:rPr>
                <a:t>Réseau Perinat IF Sud - 91 et Sud 77</a:t>
              </a:r>
              <a:endParaRPr sz="1000" b="0" i="0" u="none" strike="noStrike" cap="none">
                <a:solidFill>
                  <a:srgbClr val="FFFFFF"/>
                </a:solidFill>
                <a:latin typeface="Arial"/>
                <a:ea typeface="Arial"/>
                <a:cs typeface="Arial"/>
                <a:sym typeface="Arial"/>
              </a:endParaRPr>
            </a:p>
          </p:txBody>
        </p:sp>
        <p:sp>
          <p:nvSpPr>
            <p:cNvPr id="195" name="Google Shape;195;g18e99496c6b_3_11"/>
            <p:cNvSpPr/>
            <p:nvPr/>
          </p:nvSpPr>
          <p:spPr>
            <a:xfrm>
              <a:off x="6343140" y="4240909"/>
              <a:ext cx="1804800" cy="510600"/>
            </a:xfrm>
            <a:prstGeom prst="roundRect">
              <a:avLst>
                <a:gd name="adj" fmla="val 16667"/>
              </a:avLst>
            </a:prstGeom>
            <a:solidFill>
              <a:srgbClr val="92D050"/>
            </a:solidFill>
            <a:ln>
              <a:noFill/>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fr-FR" sz="1000" b="1" i="0" u="none" strike="noStrike" cap="none">
                  <a:solidFill>
                    <a:srgbClr val="000000"/>
                  </a:solidFill>
                  <a:latin typeface="Arial"/>
                  <a:ea typeface="Arial"/>
                  <a:cs typeface="Arial"/>
                  <a:sym typeface="Arial"/>
                </a:rPr>
                <a:t>Réseau RPVM - 94</a:t>
              </a:r>
              <a:endParaRPr sz="1000" b="0" i="0" u="none" strike="noStrike" cap="none">
                <a:solidFill>
                  <a:srgbClr val="FFFFFF"/>
                </a:solidFill>
                <a:latin typeface="Arial"/>
                <a:ea typeface="Arial"/>
                <a:cs typeface="Arial"/>
                <a:sym typeface="Arial"/>
              </a:endParaRPr>
            </a:p>
          </p:txBody>
        </p:sp>
        <p:sp>
          <p:nvSpPr>
            <p:cNvPr id="196" name="Google Shape;196;g18e99496c6b_3_11"/>
            <p:cNvSpPr/>
            <p:nvPr/>
          </p:nvSpPr>
          <p:spPr>
            <a:xfrm>
              <a:off x="7056243" y="2873753"/>
              <a:ext cx="1550400" cy="510600"/>
            </a:xfrm>
            <a:prstGeom prst="roundRect">
              <a:avLst>
                <a:gd name="adj" fmla="val 16667"/>
              </a:avLst>
            </a:prstGeom>
            <a:solidFill>
              <a:srgbClr val="D6B1AB"/>
            </a:solidFill>
            <a:ln>
              <a:noFill/>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fr-FR" sz="1000" b="1" i="0" u="none" strike="noStrike" cap="none">
                  <a:solidFill>
                    <a:srgbClr val="000000"/>
                  </a:solidFill>
                  <a:latin typeface="Arial"/>
                  <a:ea typeface="Arial"/>
                  <a:cs typeface="Arial"/>
                  <a:sym typeface="Arial"/>
                </a:rPr>
                <a:t>Réseau RSPP - 75</a:t>
              </a:r>
              <a:endParaRPr sz="1000" b="0" i="0" u="none" strike="noStrike" cap="none">
                <a:solidFill>
                  <a:srgbClr val="FFFFFF"/>
                </a:solidFill>
                <a:latin typeface="Arial"/>
                <a:ea typeface="Arial"/>
                <a:cs typeface="Arial"/>
                <a:sym typeface="Arial"/>
              </a:endParaRPr>
            </a:p>
          </p:txBody>
        </p:sp>
        <p:sp>
          <p:nvSpPr>
            <p:cNvPr id="197" name="Google Shape;197;g18e99496c6b_3_11"/>
            <p:cNvSpPr/>
            <p:nvPr/>
          </p:nvSpPr>
          <p:spPr>
            <a:xfrm>
              <a:off x="5352413" y="1250510"/>
              <a:ext cx="1447800" cy="510600"/>
            </a:xfrm>
            <a:prstGeom prst="roundRect">
              <a:avLst>
                <a:gd name="adj" fmla="val 16667"/>
              </a:avLst>
            </a:prstGeom>
            <a:solidFill>
              <a:srgbClr val="9AD9EA"/>
            </a:solidFill>
            <a:ln>
              <a:noFill/>
            </a:ln>
          </p:spPr>
          <p:txBody>
            <a:bodyPr spcFirstLastPara="1" wrap="square" lIns="68575" tIns="34275" rIns="68575" bIns="34275" anchor="ctr" anchorCtr="0">
              <a:noAutofit/>
            </a:bodyPr>
            <a:lstStyle/>
            <a:p>
              <a:pPr marL="0" marR="0" lvl="0" indent="0" algn="ctr" rtl="0">
                <a:lnSpc>
                  <a:spcPct val="107000"/>
                </a:lnSpc>
                <a:spcBef>
                  <a:spcPts val="0"/>
                </a:spcBef>
                <a:spcAft>
                  <a:spcPts val="0"/>
                </a:spcAft>
                <a:buNone/>
              </a:pPr>
              <a:r>
                <a:rPr lang="fr-FR" sz="1000" b="1" i="0" u="none" strike="noStrike" cap="none">
                  <a:solidFill>
                    <a:srgbClr val="000000"/>
                  </a:solidFill>
                  <a:latin typeface="Arial"/>
                  <a:ea typeface="Arial"/>
                  <a:cs typeface="Arial"/>
                  <a:sym typeface="Arial"/>
                </a:rPr>
                <a:t>Réseau NEF - 93 et Nord 77</a:t>
              </a:r>
              <a:endParaRPr sz="1000" b="0" i="0" u="none" strike="noStrike" cap="none">
                <a:solidFill>
                  <a:srgbClr val="FFFFFF"/>
                </a:solidFill>
                <a:latin typeface="Arial"/>
                <a:ea typeface="Arial"/>
                <a:cs typeface="Arial"/>
                <a:sym typeface="Arial"/>
              </a:endParaRPr>
            </a:p>
          </p:txBody>
        </p:sp>
      </p:grpSp>
      <p:pic>
        <p:nvPicPr>
          <p:cNvPr id="198" name="Google Shape;198;g18e99496c6b_3_11"/>
          <p:cNvPicPr preferRelativeResize="0"/>
          <p:nvPr/>
        </p:nvPicPr>
        <p:blipFill rotWithShape="1">
          <a:blip r:embed="rId5">
            <a:alphaModFix/>
          </a:blip>
          <a:srcRect/>
          <a:stretch/>
        </p:blipFill>
        <p:spPr>
          <a:xfrm>
            <a:off x="6914608" y="4988829"/>
            <a:ext cx="1318327" cy="469330"/>
          </a:xfrm>
          <a:prstGeom prst="rect">
            <a:avLst/>
          </a:prstGeom>
          <a:noFill/>
          <a:ln>
            <a:noFill/>
          </a:ln>
        </p:spPr>
      </p:pic>
      <p:pic>
        <p:nvPicPr>
          <p:cNvPr id="199" name="Google Shape;199;g18e99496c6b_3_11"/>
          <p:cNvPicPr preferRelativeResize="0"/>
          <p:nvPr/>
        </p:nvPicPr>
        <p:blipFill rotWithShape="1">
          <a:blip r:embed="rId6">
            <a:alphaModFix/>
          </a:blip>
          <a:srcRect/>
          <a:stretch/>
        </p:blipFill>
        <p:spPr>
          <a:xfrm>
            <a:off x="1923396" y="2710366"/>
            <a:ext cx="602632" cy="666648"/>
          </a:xfrm>
          <a:prstGeom prst="rect">
            <a:avLst/>
          </a:prstGeom>
          <a:noFill/>
          <a:ln>
            <a:noFill/>
          </a:ln>
        </p:spPr>
      </p:pic>
      <p:pic>
        <p:nvPicPr>
          <p:cNvPr id="200" name="Google Shape;200;g18e99496c6b_3_11" descr="Une image contenant texte, clipart&#10;&#10;Description générée automatiquement"/>
          <p:cNvPicPr preferRelativeResize="0"/>
          <p:nvPr/>
        </p:nvPicPr>
        <p:blipFill rotWithShape="1">
          <a:blip r:embed="rId7">
            <a:alphaModFix/>
          </a:blip>
          <a:srcRect/>
          <a:stretch/>
        </p:blipFill>
        <p:spPr>
          <a:xfrm>
            <a:off x="7313092" y="2031357"/>
            <a:ext cx="917919" cy="504672"/>
          </a:xfrm>
          <a:prstGeom prst="rect">
            <a:avLst/>
          </a:prstGeom>
          <a:noFill/>
          <a:ln>
            <a:noFill/>
          </a:ln>
        </p:spPr>
      </p:pic>
      <p:pic>
        <p:nvPicPr>
          <p:cNvPr id="201" name="Google Shape;201;g18e99496c6b_3_11" descr="Une image contenant texte&#10;&#10;Description générée automatiquement"/>
          <p:cNvPicPr preferRelativeResize="0"/>
          <p:nvPr/>
        </p:nvPicPr>
        <p:blipFill rotWithShape="1">
          <a:blip r:embed="rId8">
            <a:alphaModFix/>
          </a:blip>
          <a:srcRect/>
          <a:stretch/>
        </p:blipFill>
        <p:spPr>
          <a:xfrm>
            <a:off x="5091728" y="5930664"/>
            <a:ext cx="651019" cy="472786"/>
          </a:xfrm>
          <a:prstGeom prst="rect">
            <a:avLst/>
          </a:prstGeom>
          <a:noFill/>
          <a:ln>
            <a:noFill/>
          </a:ln>
        </p:spPr>
      </p:pic>
      <p:pic>
        <p:nvPicPr>
          <p:cNvPr id="202" name="Google Shape;202;g18e99496c6b_3_11" descr="Une image contenant texte, clipart&#10;&#10;Description générée automatiquement"/>
          <p:cNvPicPr preferRelativeResize="0"/>
          <p:nvPr/>
        </p:nvPicPr>
        <p:blipFill rotWithShape="1">
          <a:blip r:embed="rId9">
            <a:alphaModFix/>
          </a:blip>
          <a:srcRect/>
          <a:stretch/>
        </p:blipFill>
        <p:spPr>
          <a:xfrm>
            <a:off x="8767585" y="3387067"/>
            <a:ext cx="601690" cy="619353"/>
          </a:xfrm>
          <a:prstGeom prst="rect">
            <a:avLst/>
          </a:prstGeom>
          <a:noFill/>
          <a:ln>
            <a:noFill/>
          </a:ln>
        </p:spPr>
      </p:pic>
      <p:pic>
        <p:nvPicPr>
          <p:cNvPr id="203" name="Google Shape;203;g18e99496c6b_3_11"/>
          <p:cNvPicPr preferRelativeResize="0"/>
          <p:nvPr/>
        </p:nvPicPr>
        <p:blipFill rotWithShape="1">
          <a:blip r:embed="rId10">
            <a:alphaModFix/>
          </a:blip>
          <a:srcRect/>
          <a:stretch/>
        </p:blipFill>
        <p:spPr>
          <a:xfrm>
            <a:off x="3733173" y="1420846"/>
            <a:ext cx="760926" cy="638468"/>
          </a:xfrm>
          <a:prstGeom prst="rect">
            <a:avLst/>
          </a:prstGeom>
          <a:noFill/>
          <a:ln>
            <a:noFill/>
          </a:ln>
        </p:spPr>
      </p:pic>
      <p:pic>
        <p:nvPicPr>
          <p:cNvPr id="204" name="Google Shape;204;g18e99496c6b_3_11"/>
          <p:cNvPicPr preferRelativeResize="0"/>
          <p:nvPr/>
        </p:nvPicPr>
        <p:blipFill rotWithShape="1">
          <a:blip r:embed="rId11">
            <a:alphaModFix/>
          </a:blip>
          <a:srcRect/>
          <a:stretch/>
        </p:blipFill>
        <p:spPr>
          <a:xfrm>
            <a:off x="3330501" y="4131237"/>
            <a:ext cx="749419" cy="741102"/>
          </a:xfrm>
          <a:prstGeom prst="rect">
            <a:avLst/>
          </a:prstGeom>
          <a:noFill/>
          <a:ln>
            <a:noFill/>
          </a:ln>
        </p:spPr>
      </p:pic>
      <p:sp>
        <p:nvSpPr>
          <p:cNvPr id="205" name="Google Shape;205;g18e99496c6b_3_11"/>
          <p:cNvSpPr txBox="1">
            <a:spLocks noGrp="1"/>
          </p:cNvSpPr>
          <p:nvPr>
            <p:ph type="body" idx="1"/>
          </p:nvPr>
        </p:nvSpPr>
        <p:spPr>
          <a:xfrm>
            <a:off x="407250" y="4872354"/>
            <a:ext cx="3074700" cy="1531200"/>
          </a:xfrm>
          <a:prstGeom prst="rect">
            <a:avLst/>
          </a:prstGeom>
        </p:spPr>
        <p:txBody>
          <a:bodyPr spcFirstLastPara="1" wrap="square" lIns="91425" tIns="45700" rIns="91425" bIns="45700" anchor="t" anchorCtr="0">
            <a:normAutofit fontScale="70000" lnSpcReduction="20000"/>
          </a:bodyPr>
          <a:lstStyle/>
          <a:p>
            <a:pPr marL="0" lvl="0" indent="0" algn="l" rtl="0">
              <a:lnSpc>
                <a:spcPct val="115000"/>
              </a:lnSpc>
              <a:spcBef>
                <a:spcPts val="500"/>
              </a:spcBef>
              <a:spcAft>
                <a:spcPts val="0"/>
              </a:spcAft>
              <a:buClr>
                <a:schemeClr val="dk1"/>
              </a:buClr>
              <a:buSzPct val="50000"/>
              <a:buFont typeface="Arial"/>
              <a:buNone/>
            </a:pPr>
            <a:r>
              <a:rPr lang="fr-FR" sz="2200">
                <a:solidFill>
                  <a:srgbClr val="5B5099"/>
                </a:solidFill>
              </a:rPr>
              <a:t>+ réseaux franciliens thématiques</a:t>
            </a:r>
            <a:endParaRPr sz="2200">
              <a:solidFill>
                <a:srgbClr val="5B5099"/>
              </a:solidFill>
            </a:endParaRPr>
          </a:p>
          <a:p>
            <a:pPr marL="457200" lvl="0" indent="0" algn="l" rtl="0">
              <a:lnSpc>
                <a:spcPct val="115000"/>
              </a:lnSpc>
              <a:spcBef>
                <a:spcPts val="500"/>
              </a:spcBef>
              <a:spcAft>
                <a:spcPts val="0"/>
              </a:spcAft>
              <a:buClr>
                <a:schemeClr val="dk1"/>
              </a:buClr>
              <a:buSzPct val="50000"/>
              <a:buFont typeface="Arial"/>
              <a:buNone/>
            </a:pPr>
            <a:r>
              <a:rPr lang="fr-FR" sz="2200">
                <a:solidFill>
                  <a:srgbClr val="5B5099"/>
                </a:solidFill>
              </a:rPr>
              <a:t>REVHO </a:t>
            </a:r>
            <a:endParaRPr sz="2200">
              <a:solidFill>
                <a:srgbClr val="5B5099"/>
              </a:solidFill>
            </a:endParaRPr>
          </a:p>
          <a:p>
            <a:pPr marL="457200" lvl="0" indent="0" algn="l" rtl="0">
              <a:lnSpc>
                <a:spcPct val="115000"/>
              </a:lnSpc>
              <a:spcBef>
                <a:spcPts val="500"/>
              </a:spcBef>
              <a:spcAft>
                <a:spcPts val="0"/>
              </a:spcAft>
              <a:buClr>
                <a:schemeClr val="dk1"/>
              </a:buClr>
              <a:buSzPct val="50000"/>
              <a:buFont typeface="Arial"/>
              <a:buNone/>
            </a:pPr>
            <a:r>
              <a:rPr lang="fr-FR" sz="2200">
                <a:solidFill>
                  <a:srgbClr val="5B5099"/>
                </a:solidFill>
              </a:rPr>
              <a:t>SOLIPAM </a:t>
            </a:r>
            <a:endParaRPr sz="2200">
              <a:solidFill>
                <a:srgbClr val="5B5099"/>
              </a:solidFill>
            </a:endParaRPr>
          </a:p>
          <a:p>
            <a:pPr marL="457200" lvl="0" indent="0" algn="l" rtl="0">
              <a:lnSpc>
                <a:spcPct val="115000"/>
              </a:lnSpc>
              <a:spcBef>
                <a:spcPts val="500"/>
              </a:spcBef>
              <a:spcAft>
                <a:spcPts val="0"/>
              </a:spcAft>
              <a:buClr>
                <a:schemeClr val="dk1"/>
              </a:buClr>
              <a:buSzPct val="50000"/>
              <a:buFont typeface="Arial"/>
              <a:buNone/>
            </a:pPr>
            <a:r>
              <a:rPr lang="fr-FR" sz="2200">
                <a:solidFill>
                  <a:srgbClr val="5B5099"/>
                </a:solidFill>
              </a:rPr>
              <a:t>DAPSA </a:t>
            </a:r>
            <a:endParaRPr sz="2200">
              <a:solidFill>
                <a:srgbClr val="5B5099"/>
              </a:solidFill>
            </a:endParaRPr>
          </a:p>
          <a:p>
            <a:pPr marL="457200" lvl="0" indent="0" algn="l" rtl="0">
              <a:lnSpc>
                <a:spcPct val="115000"/>
              </a:lnSpc>
              <a:spcBef>
                <a:spcPts val="500"/>
              </a:spcBef>
              <a:spcAft>
                <a:spcPts val="0"/>
              </a:spcAft>
              <a:buClr>
                <a:schemeClr val="dk1"/>
              </a:buClr>
              <a:buSzPct val="50000"/>
              <a:buFont typeface="Arial"/>
              <a:buNone/>
            </a:pPr>
            <a:r>
              <a:rPr lang="fr-FR" sz="2200">
                <a:solidFill>
                  <a:srgbClr val="5B5099"/>
                </a:solidFill>
              </a:rPr>
              <a:t>RPSOF - ASNR</a:t>
            </a:r>
            <a:endParaRPr sz="2200">
              <a:solidFill>
                <a:srgbClr val="5B5099"/>
              </a:solidFill>
            </a:endParaRPr>
          </a:p>
          <a:p>
            <a:pPr marL="457200" lvl="0" indent="0" algn="l" rtl="0">
              <a:lnSpc>
                <a:spcPct val="115000"/>
              </a:lnSpc>
              <a:spcBef>
                <a:spcPts val="500"/>
              </a:spcBef>
              <a:spcAft>
                <a:spcPts val="0"/>
              </a:spcAft>
              <a:buClr>
                <a:schemeClr val="dk1"/>
              </a:buClr>
              <a:buSzPct val="50000"/>
              <a:buFont typeface="Arial"/>
              <a:buNone/>
            </a:pPr>
            <a:endParaRPr sz="2200">
              <a:solidFill>
                <a:srgbClr val="5B50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18e99496c6b_3_2"/>
          <p:cNvSpPr txBox="1">
            <a:spLocks noGrp="1"/>
          </p:cNvSpPr>
          <p:nvPr>
            <p:ph type="body" idx="1"/>
          </p:nvPr>
        </p:nvSpPr>
        <p:spPr>
          <a:xfrm>
            <a:off x="1419850" y="5171575"/>
            <a:ext cx="8235300" cy="1135500"/>
          </a:xfrm>
          <a:prstGeom prst="rect">
            <a:avLst/>
          </a:prstGeom>
        </p:spPr>
        <p:txBody>
          <a:bodyPr spcFirstLastPara="1" wrap="square" lIns="91425" tIns="45700" rIns="91425" bIns="45700" anchor="t" anchorCtr="0">
            <a:noAutofit/>
          </a:bodyPr>
          <a:lstStyle/>
          <a:p>
            <a:pPr marL="457200" lvl="0" indent="-323850" algn="l" rtl="0">
              <a:lnSpc>
                <a:spcPct val="115000"/>
              </a:lnSpc>
              <a:spcBef>
                <a:spcPts val="600"/>
              </a:spcBef>
              <a:spcAft>
                <a:spcPts val="0"/>
              </a:spcAft>
              <a:buClr>
                <a:schemeClr val="dk1"/>
              </a:buClr>
              <a:buSzPts val="1500"/>
              <a:buChar char="➔"/>
            </a:pPr>
            <a:r>
              <a:rPr lang="fr-FR" sz="1500" b="1">
                <a:solidFill>
                  <a:schemeClr val="dk1"/>
                </a:solidFill>
                <a:highlight>
                  <a:schemeClr val="lt1"/>
                </a:highlight>
              </a:rPr>
              <a:t>Des indicateurs de mortalité et de morbidité moins favorables que les moyennes nationales : surmortalité infantile, périnatale et maternelle</a:t>
            </a:r>
            <a:endParaRPr sz="1500" b="1">
              <a:solidFill>
                <a:schemeClr val="dk1"/>
              </a:solidFill>
              <a:highlight>
                <a:schemeClr val="lt1"/>
              </a:highlight>
            </a:endParaRPr>
          </a:p>
          <a:p>
            <a:pPr marL="457200" lvl="0" indent="-323850" algn="l" rtl="0">
              <a:lnSpc>
                <a:spcPct val="115000"/>
              </a:lnSpc>
              <a:spcBef>
                <a:spcPts val="0"/>
              </a:spcBef>
              <a:spcAft>
                <a:spcPts val="0"/>
              </a:spcAft>
              <a:buClr>
                <a:schemeClr val="dk1"/>
              </a:buClr>
              <a:buSzPts val="1500"/>
              <a:buChar char="➔"/>
            </a:pPr>
            <a:r>
              <a:rPr lang="fr-FR" sz="1500" b="1">
                <a:solidFill>
                  <a:schemeClr val="dk1"/>
                </a:solidFill>
                <a:highlight>
                  <a:schemeClr val="lt1"/>
                </a:highlight>
              </a:rPr>
              <a:t>D’importantes disparités territoriales</a:t>
            </a:r>
            <a:r>
              <a:rPr lang="fr-FR" sz="1500" b="1">
                <a:solidFill>
                  <a:schemeClr val="dk1"/>
                </a:solidFill>
                <a:highlight>
                  <a:schemeClr val="lt1"/>
                </a:highlight>
                <a:latin typeface="Roboto"/>
                <a:ea typeface="Roboto"/>
                <a:cs typeface="Roboto"/>
                <a:sym typeface="Roboto"/>
              </a:rPr>
              <a:t> </a:t>
            </a:r>
            <a:endParaRPr sz="1500" b="1">
              <a:solidFill>
                <a:schemeClr val="dk1"/>
              </a:solidFill>
              <a:highlight>
                <a:schemeClr val="lt1"/>
              </a:highlight>
              <a:latin typeface="Roboto"/>
              <a:ea typeface="Roboto"/>
              <a:cs typeface="Roboto"/>
              <a:sym typeface="Roboto"/>
            </a:endParaRPr>
          </a:p>
          <a:p>
            <a:pPr marL="457200" lvl="0" indent="-323850" algn="l" rtl="0">
              <a:lnSpc>
                <a:spcPct val="115000"/>
              </a:lnSpc>
              <a:spcBef>
                <a:spcPts val="0"/>
              </a:spcBef>
              <a:spcAft>
                <a:spcPts val="0"/>
              </a:spcAft>
              <a:buClr>
                <a:schemeClr val="dk1"/>
              </a:buClr>
              <a:buSzPts val="1500"/>
              <a:buFont typeface="Roboto"/>
              <a:buChar char="➔"/>
            </a:pPr>
            <a:r>
              <a:rPr lang="fr-FR" sz="1500" b="1">
                <a:solidFill>
                  <a:schemeClr val="dk1"/>
                </a:solidFill>
                <a:highlight>
                  <a:schemeClr val="lt1"/>
                </a:highlight>
              </a:rPr>
              <a:t>Une offre de soins en périnatalité inégalement répartie</a:t>
            </a:r>
            <a:endParaRPr sz="1500" b="1">
              <a:solidFill>
                <a:srgbClr val="A2AE25"/>
              </a:solidFill>
            </a:endParaRPr>
          </a:p>
        </p:txBody>
      </p:sp>
      <p:sp>
        <p:nvSpPr>
          <p:cNvPr id="211" name="Google Shape;211;g18e99496c6b_3_2"/>
          <p:cNvSpPr txBox="1"/>
          <p:nvPr/>
        </p:nvSpPr>
        <p:spPr>
          <a:xfrm>
            <a:off x="1292500" y="1501825"/>
            <a:ext cx="2179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a:latin typeface="Trebuchet MS"/>
                <a:ea typeface="Trebuchet MS"/>
                <a:cs typeface="Trebuchet MS"/>
                <a:sym typeface="Trebuchet MS"/>
              </a:rPr>
              <a:t>167 334 naissances</a:t>
            </a:r>
            <a:endParaRPr sz="1500">
              <a:latin typeface="Trebuchet MS"/>
              <a:ea typeface="Trebuchet MS"/>
              <a:cs typeface="Trebuchet MS"/>
              <a:sym typeface="Trebuchet MS"/>
            </a:endParaRPr>
          </a:p>
        </p:txBody>
      </p:sp>
      <p:sp>
        <p:nvSpPr>
          <p:cNvPr id="212" name="Google Shape;212;g18e99496c6b_3_2"/>
          <p:cNvSpPr txBox="1"/>
          <p:nvPr/>
        </p:nvSpPr>
        <p:spPr>
          <a:xfrm>
            <a:off x="4186175" y="226675"/>
            <a:ext cx="301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800" b="1" dirty="0">
                <a:solidFill>
                  <a:srgbClr val="A2AE25"/>
                </a:solidFill>
                <a:latin typeface="Trebuchet MS"/>
                <a:ea typeface="Trebuchet MS"/>
                <a:cs typeface="Trebuchet MS"/>
                <a:sym typeface="Trebuchet MS"/>
              </a:rPr>
              <a:t>Ile</a:t>
            </a:r>
            <a:r>
              <a:rPr lang="fr-FR" sz="2500" b="1" dirty="0">
                <a:solidFill>
                  <a:srgbClr val="A2AE25"/>
                </a:solidFill>
                <a:latin typeface="Trebuchet MS"/>
                <a:ea typeface="Trebuchet MS"/>
                <a:cs typeface="Trebuchet MS"/>
                <a:sym typeface="Trebuchet MS"/>
              </a:rPr>
              <a:t> </a:t>
            </a:r>
            <a:r>
              <a:rPr lang="fr-FR" sz="2800" b="1" dirty="0">
                <a:solidFill>
                  <a:srgbClr val="A2AE25"/>
                </a:solidFill>
                <a:latin typeface="Trebuchet MS"/>
                <a:ea typeface="Trebuchet MS"/>
                <a:cs typeface="Trebuchet MS"/>
                <a:sym typeface="Trebuchet MS"/>
              </a:rPr>
              <a:t>De France</a:t>
            </a:r>
            <a:r>
              <a:rPr lang="fr-FR" dirty="0">
                <a:latin typeface="Trebuchet MS"/>
                <a:ea typeface="Trebuchet MS"/>
                <a:cs typeface="Trebuchet MS"/>
                <a:sym typeface="Trebuchet MS"/>
              </a:rPr>
              <a:t> </a:t>
            </a:r>
            <a:endParaRPr dirty="0">
              <a:latin typeface="Trebuchet MS"/>
              <a:ea typeface="Trebuchet MS"/>
              <a:cs typeface="Trebuchet MS"/>
              <a:sym typeface="Trebuchet MS"/>
            </a:endParaRPr>
          </a:p>
        </p:txBody>
      </p:sp>
      <p:sp>
        <p:nvSpPr>
          <p:cNvPr id="213" name="Google Shape;213;g18e99496c6b_3_2"/>
          <p:cNvSpPr txBox="1"/>
          <p:nvPr/>
        </p:nvSpPr>
        <p:spPr>
          <a:xfrm>
            <a:off x="4290325" y="720650"/>
            <a:ext cx="193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600">
                <a:solidFill>
                  <a:srgbClr val="A2AE25"/>
                </a:solidFill>
                <a:latin typeface="Trebuchet MS"/>
                <a:ea typeface="Trebuchet MS"/>
                <a:cs typeface="Trebuchet MS"/>
                <a:sym typeface="Trebuchet MS"/>
              </a:rPr>
              <a:t>Indicateurs* 2021</a:t>
            </a:r>
            <a:r>
              <a:rPr lang="fr-FR" sz="500">
                <a:latin typeface="Trebuchet MS"/>
                <a:ea typeface="Trebuchet MS"/>
                <a:cs typeface="Trebuchet MS"/>
                <a:sym typeface="Trebuchet MS"/>
              </a:rPr>
              <a:t> </a:t>
            </a:r>
            <a:endParaRPr sz="500">
              <a:latin typeface="Trebuchet MS"/>
              <a:ea typeface="Trebuchet MS"/>
              <a:cs typeface="Trebuchet MS"/>
              <a:sym typeface="Trebuchet MS"/>
            </a:endParaRPr>
          </a:p>
        </p:txBody>
      </p:sp>
      <p:sp>
        <p:nvSpPr>
          <p:cNvPr id="214" name="Google Shape;214;g18e99496c6b_3_2"/>
          <p:cNvSpPr/>
          <p:nvPr/>
        </p:nvSpPr>
        <p:spPr>
          <a:xfrm>
            <a:off x="3138600" y="1684988"/>
            <a:ext cx="1061100" cy="82200"/>
          </a:xfrm>
          <a:prstGeom prst="rightArrow">
            <a:avLst>
              <a:gd name="adj1" fmla="val 10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5" name="Google Shape;215;g18e99496c6b_3_2"/>
          <p:cNvSpPr txBox="1"/>
          <p:nvPr/>
        </p:nvSpPr>
        <p:spPr>
          <a:xfrm>
            <a:off x="4186175" y="1502888"/>
            <a:ext cx="4147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700" b="1">
                <a:latin typeface="Trebuchet MS"/>
                <a:ea typeface="Trebuchet MS"/>
                <a:cs typeface="Trebuchet MS"/>
                <a:sym typeface="Trebuchet MS"/>
              </a:rPr>
              <a:t>24%</a:t>
            </a:r>
            <a:r>
              <a:rPr lang="fr-FR" sz="1500">
                <a:latin typeface="Trebuchet MS"/>
                <a:ea typeface="Trebuchet MS"/>
                <a:cs typeface="Trebuchet MS"/>
                <a:sym typeface="Trebuchet MS"/>
              </a:rPr>
              <a:t> des naissances de France métropolitaine</a:t>
            </a:r>
            <a:endParaRPr sz="1500">
              <a:latin typeface="Trebuchet MS"/>
              <a:ea typeface="Trebuchet MS"/>
              <a:cs typeface="Trebuchet MS"/>
              <a:sym typeface="Trebuchet MS"/>
            </a:endParaRPr>
          </a:p>
        </p:txBody>
      </p:sp>
      <p:sp>
        <p:nvSpPr>
          <p:cNvPr id="216" name="Google Shape;216;g18e99496c6b_3_2"/>
          <p:cNvSpPr txBox="1"/>
          <p:nvPr/>
        </p:nvSpPr>
        <p:spPr>
          <a:xfrm>
            <a:off x="1333100" y="2155938"/>
            <a:ext cx="1809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b="1">
                <a:latin typeface="Trebuchet MS"/>
                <a:ea typeface="Trebuchet MS"/>
                <a:cs typeface="Trebuchet MS"/>
                <a:sym typeface="Trebuchet MS"/>
              </a:rPr>
              <a:t>83</a:t>
            </a:r>
            <a:r>
              <a:rPr lang="fr-FR" sz="1500">
                <a:latin typeface="Trebuchet MS"/>
                <a:ea typeface="Trebuchet MS"/>
                <a:cs typeface="Trebuchet MS"/>
                <a:sym typeface="Trebuchet MS"/>
              </a:rPr>
              <a:t> maternités</a:t>
            </a:r>
            <a:endParaRPr sz="1500">
              <a:latin typeface="Trebuchet MS"/>
              <a:ea typeface="Trebuchet MS"/>
              <a:cs typeface="Trebuchet MS"/>
              <a:sym typeface="Trebuchet MS"/>
            </a:endParaRPr>
          </a:p>
        </p:txBody>
      </p:sp>
      <p:sp>
        <p:nvSpPr>
          <p:cNvPr id="217" name="Google Shape;217;g18e99496c6b_3_2"/>
          <p:cNvSpPr txBox="1"/>
          <p:nvPr/>
        </p:nvSpPr>
        <p:spPr>
          <a:xfrm>
            <a:off x="3221525" y="1883663"/>
            <a:ext cx="2179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500">
                <a:latin typeface="Trebuchet MS"/>
                <a:ea typeface="Trebuchet MS"/>
                <a:cs typeface="Trebuchet MS"/>
                <a:sym typeface="Trebuchet MS"/>
              </a:rPr>
              <a:t>1 = 21 établissements</a:t>
            </a:r>
            <a:endParaRPr sz="1500">
              <a:latin typeface="Trebuchet MS"/>
              <a:ea typeface="Trebuchet MS"/>
              <a:cs typeface="Trebuchet MS"/>
              <a:sym typeface="Trebuchet MS"/>
            </a:endParaRPr>
          </a:p>
        </p:txBody>
      </p:sp>
      <p:sp>
        <p:nvSpPr>
          <p:cNvPr id="218" name="Google Shape;218;g18e99496c6b_3_2"/>
          <p:cNvSpPr/>
          <p:nvPr/>
        </p:nvSpPr>
        <p:spPr>
          <a:xfrm>
            <a:off x="3221525" y="2073738"/>
            <a:ext cx="65700" cy="8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19" name="Google Shape;219;g18e99496c6b_3_2"/>
          <p:cNvSpPr/>
          <p:nvPr/>
        </p:nvSpPr>
        <p:spPr>
          <a:xfrm>
            <a:off x="3221525" y="2300200"/>
            <a:ext cx="65700" cy="8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0" name="Google Shape;220;g18e99496c6b_3_2"/>
          <p:cNvSpPr/>
          <p:nvPr/>
        </p:nvSpPr>
        <p:spPr>
          <a:xfrm>
            <a:off x="3221525" y="2526663"/>
            <a:ext cx="65700" cy="8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1" name="Google Shape;221;g18e99496c6b_3_2"/>
          <p:cNvSpPr/>
          <p:nvPr/>
        </p:nvSpPr>
        <p:spPr>
          <a:xfrm>
            <a:off x="3221525" y="2776550"/>
            <a:ext cx="65700" cy="8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22" name="Google Shape;222;g18e99496c6b_3_2"/>
          <p:cNvSpPr txBox="1"/>
          <p:nvPr/>
        </p:nvSpPr>
        <p:spPr>
          <a:xfrm>
            <a:off x="3287225" y="2133563"/>
            <a:ext cx="2179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500">
                <a:latin typeface="Trebuchet MS"/>
                <a:ea typeface="Trebuchet MS"/>
                <a:cs typeface="Trebuchet MS"/>
                <a:sym typeface="Trebuchet MS"/>
              </a:rPr>
              <a:t>2A = 27 établissements</a:t>
            </a:r>
            <a:endParaRPr sz="1500">
              <a:latin typeface="Trebuchet MS"/>
              <a:ea typeface="Trebuchet MS"/>
              <a:cs typeface="Trebuchet MS"/>
              <a:sym typeface="Trebuchet MS"/>
            </a:endParaRPr>
          </a:p>
        </p:txBody>
      </p:sp>
      <p:sp>
        <p:nvSpPr>
          <p:cNvPr id="223" name="Google Shape;223;g18e99496c6b_3_2"/>
          <p:cNvSpPr txBox="1"/>
          <p:nvPr/>
        </p:nvSpPr>
        <p:spPr>
          <a:xfrm>
            <a:off x="3287225" y="2360013"/>
            <a:ext cx="2179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500">
                <a:latin typeface="Trebuchet MS"/>
                <a:ea typeface="Trebuchet MS"/>
                <a:cs typeface="Trebuchet MS"/>
                <a:sym typeface="Trebuchet MS"/>
              </a:rPr>
              <a:t>2B = 17 établissements</a:t>
            </a:r>
            <a:endParaRPr sz="1500">
              <a:latin typeface="Trebuchet MS"/>
              <a:ea typeface="Trebuchet MS"/>
              <a:cs typeface="Trebuchet MS"/>
              <a:sym typeface="Trebuchet MS"/>
            </a:endParaRPr>
          </a:p>
        </p:txBody>
      </p:sp>
      <p:sp>
        <p:nvSpPr>
          <p:cNvPr id="224" name="Google Shape;224;g18e99496c6b_3_2"/>
          <p:cNvSpPr txBox="1"/>
          <p:nvPr/>
        </p:nvSpPr>
        <p:spPr>
          <a:xfrm>
            <a:off x="3221525" y="2609888"/>
            <a:ext cx="2179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500">
                <a:latin typeface="Trebuchet MS"/>
                <a:ea typeface="Trebuchet MS"/>
                <a:cs typeface="Trebuchet MS"/>
                <a:sym typeface="Trebuchet MS"/>
              </a:rPr>
              <a:t>3 = 18 établissements</a:t>
            </a:r>
            <a:endParaRPr sz="1500">
              <a:latin typeface="Trebuchet MS"/>
              <a:ea typeface="Trebuchet MS"/>
              <a:cs typeface="Trebuchet MS"/>
              <a:sym typeface="Trebuchet MS"/>
            </a:endParaRPr>
          </a:p>
        </p:txBody>
      </p:sp>
      <p:grpSp>
        <p:nvGrpSpPr>
          <p:cNvPr id="225" name="Google Shape;225;g18e99496c6b_3_2"/>
          <p:cNvGrpSpPr/>
          <p:nvPr/>
        </p:nvGrpSpPr>
        <p:grpSpPr>
          <a:xfrm>
            <a:off x="1398600" y="2991788"/>
            <a:ext cx="4541100" cy="446400"/>
            <a:chOff x="1398600" y="2991788"/>
            <a:chExt cx="4541100" cy="446400"/>
          </a:xfrm>
        </p:grpSpPr>
        <p:sp>
          <p:nvSpPr>
            <p:cNvPr id="226" name="Google Shape;226;g18e99496c6b_3_2"/>
            <p:cNvSpPr txBox="1"/>
            <p:nvPr/>
          </p:nvSpPr>
          <p:spPr>
            <a:xfrm>
              <a:off x="1398600" y="2991788"/>
              <a:ext cx="4541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a:latin typeface="Trebuchet MS"/>
                  <a:ea typeface="Trebuchet MS"/>
                  <a:cs typeface="Trebuchet MS"/>
                  <a:sym typeface="Trebuchet MS"/>
                </a:rPr>
                <a:t>Age maternel </a:t>
              </a:r>
              <a:r>
                <a:rPr lang="fr-FR" sz="1500">
                  <a:solidFill>
                    <a:schemeClr val="dk1"/>
                  </a:solidFill>
                  <a:latin typeface="Trebuchet MS"/>
                  <a:ea typeface="Trebuchet MS"/>
                  <a:cs typeface="Trebuchet MS"/>
                  <a:sym typeface="Trebuchet MS"/>
                </a:rPr>
                <a:t>&gt;= 35 ans : </a:t>
              </a:r>
              <a:r>
                <a:rPr lang="fr-FR" sz="1700" b="1">
                  <a:solidFill>
                    <a:schemeClr val="dk1"/>
                  </a:solidFill>
                  <a:latin typeface="Trebuchet MS"/>
                  <a:ea typeface="Trebuchet MS"/>
                  <a:cs typeface="Trebuchet MS"/>
                  <a:sym typeface="Trebuchet MS"/>
                </a:rPr>
                <a:t>30.1%</a:t>
              </a:r>
              <a:r>
                <a:rPr lang="fr-FR" sz="1500">
                  <a:solidFill>
                    <a:schemeClr val="dk1"/>
                  </a:solidFill>
                  <a:latin typeface="Trebuchet MS"/>
                  <a:ea typeface="Trebuchet MS"/>
                  <a:cs typeface="Trebuchet MS"/>
                  <a:sym typeface="Trebuchet MS"/>
                </a:rPr>
                <a:t> (      24.4%)</a:t>
              </a:r>
              <a:endParaRPr sz="1500" b="1">
                <a:latin typeface="Trebuchet MS"/>
                <a:ea typeface="Trebuchet MS"/>
                <a:cs typeface="Trebuchet MS"/>
                <a:sym typeface="Trebuchet MS"/>
              </a:endParaRPr>
            </a:p>
          </p:txBody>
        </p:sp>
        <p:pic>
          <p:nvPicPr>
            <p:cNvPr id="227" name="Google Shape;227;g18e99496c6b_3_2"/>
            <p:cNvPicPr preferRelativeResize="0"/>
            <p:nvPr/>
          </p:nvPicPr>
          <p:blipFill>
            <a:blip r:embed="rId3">
              <a:alphaModFix/>
            </a:blip>
            <a:stretch>
              <a:fillRect/>
            </a:stretch>
          </p:blipFill>
          <p:spPr>
            <a:xfrm>
              <a:off x="4438822" y="3146016"/>
              <a:ext cx="244200" cy="163600"/>
            </a:xfrm>
            <a:prstGeom prst="rect">
              <a:avLst/>
            </a:prstGeom>
            <a:noFill/>
            <a:ln>
              <a:noFill/>
            </a:ln>
          </p:spPr>
        </p:pic>
      </p:grpSp>
      <p:grpSp>
        <p:nvGrpSpPr>
          <p:cNvPr id="228" name="Google Shape;228;g18e99496c6b_3_2"/>
          <p:cNvGrpSpPr/>
          <p:nvPr/>
        </p:nvGrpSpPr>
        <p:grpSpPr>
          <a:xfrm>
            <a:off x="1398575" y="3321250"/>
            <a:ext cx="5957100" cy="446400"/>
            <a:chOff x="1398575" y="3321250"/>
            <a:chExt cx="5957100" cy="446400"/>
          </a:xfrm>
        </p:grpSpPr>
        <p:sp>
          <p:nvSpPr>
            <p:cNvPr id="229" name="Google Shape;229;g18e99496c6b_3_2"/>
            <p:cNvSpPr txBox="1"/>
            <p:nvPr/>
          </p:nvSpPr>
          <p:spPr>
            <a:xfrm>
              <a:off x="1398575" y="3321250"/>
              <a:ext cx="5957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a:solidFill>
                    <a:schemeClr val="dk1"/>
                  </a:solidFill>
                  <a:latin typeface="Trebuchet MS"/>
                  <a:ea typeface="Trebuchet MS"/>
                  <a:cs typeface="Trebuchet MS"/>
                  <a:sym typeface="Trebuchet MS"/>
                </a:rPr>
                <a:t>Bénéficiaire CMU ou AME (etab. public) :</a:t>
              </a:r>
              <a:r>
                <a:rPr lang="fr-FR" sz="1700">
                  <a:solidFill>
                    <a:schemeClr val="dk1"/>
                  </a:solidFill>
                  <a:latin typeface="Trebuchet MS"/>
                  <a:ea typeface="Trebuchet MS"/>
                  <a:cs typeface="Trebuchet MS"/>
                  <a:sym typeface="Trebuchet MS"/>
                </a:rPr>
                <a:t> </a:t>
              </a:r>
              <a:r>
                <a:rPr lang="fr-FR" sz="1700" b="1">
                  <a:solidFill>
                    <a:schemeClr val="dk1"/>
                  </a:solidFill>
                  <a:latin typeface="Trebuchet MS"/>
                  <a:ea typeface="Trebuchet MS"/>
                  <a:cs typeface="Trebuchet MS"/>
                  <a:sym typeface="Trebuchet MS"/>
                </a:rPr>
                <a:t>8.5%</a:t>
              </a:r>
              <a:r>
                <a:rPr lang="fr-FR" sz="1700">
                  <a:solidFill>
                    <a:schemeClr val="dk1"/>
                  </a:solidFill>
                  <a:latin typeface="Trebuchet MS"/>
                  <a:ea typeface="Trebuchet MS"/>
                  <a:cs typeface="Trebuchet MS"/>
                  <a:sym typeface="Trebuchet MS"/>
                </a:rPr>
                <a:t> </a:t>
              </a:r>
              <a:r>
                <a:rPr lang="fr-FR" sz="1500">
                  <a:solidFill>
                    <a:schemeClr val="dk1"/>
                  </a:solidFill>
                  <a:latin typeface="Trebuchet MS"/>
                  <a:ea typeface="Trebuchet MS"/>
                  <a:cs typeface="Trebuchet MS"/>
                  <a:sym typeface="Trebuchet MS"/>
                </a:rPr>
                <a:t>(      6 %)</a:t>
              </a:r>
              <a:endParaRPr sz="1500" b="1">
                <a:latin typeface="Trebuchet MS"/>
                <a:ea typeface="Trebuchet MS"/>
                <a:cs typeface="Trebuchet MS"/>
                <a:sym typeface="Trebuchet MS"/>
              </a:endParaRPr>
            </a:p>
          </p:txBody>
        </p:sp>
        <p:pic>
          <p:nvPicPr>
            <p:cNvPr id="230" name="Google Shape;230;g18e99496c6b_3_2"/>
            <p:cNvPicPr preferRelativeResize="0"/>
            <p:nvPr/>
          </p:nvPicPr>
          <p:blipFill>
            <a:blip r:embed="rId3">
              <a:alphaModFix/>
            </a:blip>
            <a:stretch>
              <a:fillRect/>
            </a:stretch>
          </p:blipFill>
          <p:spPr>
            <a:xfrm>
              <a:off x="5695497" y="3462641"/>
              <a:ext cx="244200" cy="163600"/>
            </a:xfrm>
            <a:prstGeom prst="rect">
              <a:avLst/>
            </a:prstGeom>
            <a:noFill/>
            <a:ln>
              <a:noFill/>
            </a:ln>
          </p:spPr>
        </p:pic>
      </p:grpSp>
      <p:grpSp>
        <p:nvGrpSpPr>
          <p:cNvPr id="231" name="Google Shape;231;g18e99496c6b_3_2"/>
          <p:cNvGrpSpPr/>
          <p:nvPr/>
        </p:nvGrpSpPr>
        <p:grpSpPr>
          <a:xfrm>
            <a:off x="1398600" y="3613675"/>
            <a:ext cx="3113400" cy="446400"/>
            <a:chOff x="1398600" y="3613675"/>
            <a:chExt cx="3113400" cy="446400"/>
          </a:xfrm>
        </p:grpSpPr>
        <p:sp>
          <p:nvSpPr>
            <p:cNvPr id="232" name="Google Shape;232;g18e99496c6b_3_2"/>
            <p:cNvSpPr txBox="1"/>
            <p:nvPr/>
          </p:nvSpPr>
          <p:spPr>
            <a:xfrm>
              <a:off x="1398600" y="3613675"/>
              <a:ext cx="3113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a:solidFill>
                    <a:schemeClr val="dk1"/>
                  </a:solidFill>
                  <a:latin typeface="Trebuchet MS"/>
                  <a:ea typeface="Trebuchet MS"/>
                  <a:cs typeface="Trebuchet MS"/>
                  <a:sym typeface="Trebuchet MS"/>
                </a:rPr>
                <a:t>Césarienne :</a:t>
              </a:r>
              <a:r>
                <a:rPr lang="fr-FR" sz="1700">
                  <a:solidFill>
                    <a:schemeClr val="dk1"/>
                  </a:solidFill>
                  <a:latin typeface="Trebuchet MS"/>
                  <a:ea typeface="Trebuchet MS"/>
                  <a:cs typeface="Trebuchet MS"/>
                  <a:sym typeface="Trebuchet MS"/>
                </a:rPr>
                <a:t> </a:t>
              </a:r>
              <a:r>
                <a:rPr lang="fr-FR" sz="1700" b="1">
                  <a:solidFill>
                    <a:schemeClr val="dk1"/>
                  </a:solidFill>
                  <a:latin typeface="Trebuchet MS"/>
                  <a:ea typeface="Trebuchet MS"/>
                  <a:cs typeface="Trebuchet MS"/>
                  <a:sym typeface="Trebuchet MS"/>
                </a:rPr>
                <a:t>23% </a:t>
              </a:r>
              <a:r>
                <a:rPr lang="fr-FR" sz="1500">
                  <a:solidFill>
                    <a:schemeClr val="dk1"/>
                  </a:solidFill>
                  <a:latin typeface="Trebuchet MS"/>
                  <a:ea typeface="Trebuchet MS"/>
                  <a:cs typeface="Trebuchet MS"/>
                  <a:sym typeface="Trebuchet MS"/>
                </a:rPr>
                <a:t>(      20.9 %)</a:t>
              </a:r>
              <a:endParaRPr sz="1500" b="1">
                <a:latin typeface="Trebuchet MS"/>
                <a:ea typeface="Trebuchet MS"/>
                <a:cs typeface="Trebuchet MS"/>
                <a:sym typeface="Trebuchet MS"/>
              </a:endParaRPr>
            </a:p>
          </p:txBody>
        </p:sp>
        <p:pic>
          <p:nvPicPr>
            <p:cNvPr id="233" name="Google Shape;233;g18e99496c6b_3_2"/>
            <p:cNvPicPr preferRelativeResize="0"/>
            <p:nvPr/>
          </p:nvPicPr>
          <p:blipFill>
            <a:blip r:embed="rId3">
              <a:alphaModFix/>
            </a:blip>
            <a:stretch>
              <a:fillRect/>
            </a:stretch>
          </p:blipFill>
          <p:spPr>
            <a:xfrm>
              <a:off x="3221522" y="3772853"/>
              <a:ext cx="244200" cy="163600"/>
            </a:xfrm>
            <a:prstGeom prst="rect">
              <a:avLst/>
            </a:prstGeom>
            <a:noFill/>
            <a:ln>
              <a:noFill/>
            </a:ln>
          </p:spPr>
        </p:pic>
      </p:grpSp>
      <p:grpSp>
        <p:nvGrpSpPr>
          <p:cNvPr id="234" name="Google Shape;234;g18e99496c6b_3_2"/>
          <p:cNvGrpSpPr/>
          <p:nvPr/>
        </p:nvGrpSpPr>
        <p:grpSpPr>
          <a:xfrm>
            <a:off x="1419850" y="3948100"/>
            <a:ext cx="4147500" cy="446400"/>
            <a:chOff x="1419850" y="3948100"/>
            <a:chExt cx="4147500" cy="446400"/>
          </a:xfrm>
        </p:grpSpPr>
        <p:sp>
          <p:nvSpPr>
            <p:cNvPr id="235" name="Google Shape;235;g18e99496c6b_3_2"/>
            <p:cNvSpPr txBox="1"/>
            <p:nvPr/>
          </p:nvSpPr>
          <p:spPr>
            <a:xfrm>
              <a:off x="1419850" y="3948100"/>
              <a:ext cx="4147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a:solidFill>
                    <a:schemeClr val="dk1"/>
                  </a:solidFill>
                  <a:latin typeface="Trebuchet MS"/>
                  <a:ea typeface="Trebuchet MS"/>
                  <a:cs typeface="Trebuchet MS"/>
                  <a:sym typeface="Trebuchet MS"/>
                </a:rPr>
                <a:t>Diabètes gestationnels : </a:t>
              </a:r>
              <a:r>
                <a:rPr lang="fr-FR" sz="1700" b="1">
                  <a:solidFill>
                    <a:schemeClr val="dk1"/>
                  </a:solidFill>
                  <a:latin typeface="Trebuchet MS"/>
                  <a:ea typeface="Trebuchet MS"/>
                  <a:cs typeface="Trebuchet MS"/>
                  <a:sym typeface="Trebuchet MS"/>
                </a:rPr>
                <a:t>16.3% </a:t>
              </a:r>
              <a:r>
                <a:rPr lang="fr-FR" sz="1500">
                  <a:solidFill>
                    <a:schemeClr val="dk1"/>
                  </a:solidFill>
                  <a:latin typeface="Trebuchet MS"/>
                  <a:ea typeface="Trebuchet MS"/>
                  <a:cs typeface="Trebuchet MS"/>
                  <a:sym typeface="Trebuchet MS"/>
                </a:rPr>
                <a:t>(      14.1 %)</a:t>
              </a:r>
              <a:endParaRPr sz="1500" b="1">
                <a:latin typeface="Trebuchet MS"/>
                <a:ea typeface="Trebuchet MS"/>
                <a:cs typeface="Trebuchet MS"/>
                <a:sym typeface="Trebuchet MS"/>
              </a:endParaRPr>
            </a:p>
          </p:txBody>
        </p:sp>
        <p:pic>
          <p:nvPicPr>
            <p:cNvPr id="236" name="Google Shape;236;g18e99496c6b_3_2"/>
            <p:cNvPicPr preferRelativeResize="0"/>
            <p:nvPr/>
          </p:nvPicPr>
          <p:blipFill>
            <a:blip r:embed="rId3">
              <a:alphaModFix/>
            </a:blip>
            <a:stretch>
              <a:fillRect/>
            </a:stretch>
          </p:blipFill>
          <p:spPr>
            <a:xfrm>
              <a:off x="4418172" y="4089478"/>
              <a:ext cx="244200" cy="163600"/>
            </a:xfrm>
            <a:prstGeom prst="rect">
              <a:avLst/>
            </a:prstGeom>
            <a:noFill/>
            <a:ln>
              <a:noFill/>
            </a:ln>
          </p:spPr>
        </p:pic>
      </p:grpSp>
      <p:grpSp>
        <p:nvGrpSpPr>
          <p:cNvPr id="237" name="Google Shape;237;g18e99496c6b_3_2"/>
          <p:cNvGrpSpPr/>
          <p:nvPr/>
        </p:nvGrpSpPr>
        <p:grpSpPr>
          <a:xfrm>
            <a:off x="1398575" y="4235550"/>
            <a:ext cx="5486400" cy="446400"/>
            <a:chOff x="1398575" y="4235550"/>
            <a:chExt cx="5486400" cy="446400"/>
          </a:xfrm>
        </p:grpSpPr>
        <p:pic>
          <p:nvPicPr>
            <p:cNvPr id="238" name="Google Shape;238;g18e99496c6b_3_2"/>
            <p:cNvPicPr preferRelativeResize="0"/>
            <p:nvPr/>
          </p:nvPicPr>
          <p:blipFill>
            <a:blip r:embed="rId3">
              <a:alphaModFix/>
            </a:blip>
            <a:stretch>
              <a:fillRect/>
            </a:stretch>
          </p:blipFill>
          <p:spPr>
            <a:xfrm>
              <a:off x="5323147" y="4376941"/>
              <a:ext cx="244200" cy="163600"/>
            </a:xfrm>
            <a:prstGeom prst="rect">
              <a:avLst/>
            </a:prstGeom>
            <a:noFill/>
            <a:ln>
              <a:noFill/>
            </a:ln>
          </p:spPr>
        </p:pic>
        <p:sp>
          <p:nvSpPr>
            <p:cNvPr id="239" name="Google Shape;239;g18e99496c6b_3_2"/>
            <p:cNvSpPr txBox="1"/>
            <p:nvPr/>
          </p:nvSpPr>
          <p:spPr>
            <a:xfrm>
              <a:off x="1398575" y="4235550"/>
              <a:ext cx="548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a:solidFill>
                    <a:schemeClr val="dk1"/>
                  </a:solidFill>
                  <a:latin typeface="Trebuchet MS"/>
                  <a:ea typeface="Trebuchet MS"/>
                  <a:cs typeface="Trebuchet MS"/>
                  <a:sym typeface="Trebuchet MS"/>
                </a:rPr>
                <a:t>Obésité (IMC défini et &gt;=30kg/m^2): </a:t>
              </a:r>
              <a:r>
                <a:rPr lang="fr-FR" sz="1700" b="1">
                  <a:solidFill>
                    <a:schemeClr val="dk1"/>
                  </a:solidFill>
                  <a:latin typeface="Trebuchet MS"/>
                  <a:ea typeface="Trebuchet MS"/>
                  <a:cs typeface="Trebuchet MS"/>
                  <a:sym typeface="Trebuchet MS"/>
                </a:rPr>
                <a:t>6.8%</a:t>
              </a:r>
              <a:r>
                <a:rPr lang="fr-FR" sz="1500" b="1">
                  <a:solidFill>
                    <a:schemeClr val="dk1"/>
                  </a:solidFill>
                  <a:latin typeface="Trebuchet MS"/>
                  <a:ea typeface="Trebuchet MS"/>
                  <a:cs typeface="Trebuchet MS"/>
                  <a:sym typeface="Trebuchet MS"/>
                </a:rPr>
                <a:t> </a:t>
              </a:r>
              <a:r>
                <a:rPr lang="fr-FR" sz="1500">
                  <a:solidFill>
                    <a:schemeClr val="dk1"/>
                  </a:solidFill>
                  <a:latin typeface="Trebuchet MS"/>
                  <a:ea typeface="Trebuchet MS"/>
                  <a:cs typeface="Trebuchet MS"/>
                  <a:sym typeface="Trebuchet MS"/>
                </a:rPr>
                <a:t>(      6.1 %)</a:t>
              </a:r>
              <a:endParaRPr sz="1500" b="1">
                <a:latin typeface="Trebuchet MS"/>
                <a:ea typeface="Trebuchet MS"/>
                <a:cs typeface="Trebuchet MS"/>
                <a:sym typeface="Trebuchet MS"/>
              </a:endParaRPr>
            </a:p>
          </p:txBody>
        </p:sp>
      </p:grpSp>
      <p:sp>
        <p:nvSpPr>
          <p:cNvPr id="240" name="Google Shape;240;g18e99496c6b_3_2"/>
          <p:cNvSpPr txBox="1"/>
          <p:nvPr/>
        </p:nvSpPr>
        <p:spPr>
          <a:xfrm>
            <a:off x="538225" y="6519300"/>
            <a:ext cx="113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000">
                <a:latin typeface="Trebuchet MS"/>
                <a:ea typeface="Trebuchet MS"/>
                <a:cs typeface="Trebuchet MS"/>
                <a:sym typeface="Trebuchet MS"/>
              </a:rPr>
              <a:t>*perinat-ars-idf</a:t>
            </a:r>
            <a:endParaRPr sz="10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
          <p:cNvSpPr txBox="1">
            <a:spLocks noGrp="1"/>
          </p:cNvSpPr>
          <p:nvPr>
            <p:ph type="title"/>
          </p:nvPr>
        </p:nvSpPr>
        <p:spPr>
          <a:xfrm>
            <a:off x="269650" y="505986"/>
            <a:ext cx="92037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100"/>
              <a:buFont typeface="Trebuchet MS"/>
              <a:buNone/>
            </a:pPr>
            <a:r>
              <a:rPr lang="fr-FR" sz="3100" dirty="0"/>
              <a:t>III. Enquête lien « Ville-Hôpital » réalisée auprès des </a:t>
            </a:r>
            <a:r>
              <a:rPr lang="fr-FR" sz="3100" dirty="0" err="1"/>
              <a:t>sages-femmes</a:t>
            </a:r>
            <a:r>
              <a:rPr lang="fr-FR" sz="3100" dirty="0"/>
              <a:t> libérales d’Ile-de-France par l’URPS </a:t>
            </a:r>
            <a:r>
              <a:rPr lang="fr-FR" sz="3100" dirty="0" err="1"/>
              <a:t>Sages-Femmes</a:t>
            </a:r>
            <a:r>
              <a:rPr lang="fr-FR" sz="3100" dirty="0"/>
              <a:t> IDF</a:t>
            </a:r>
            <a:endParaRPr dirty="0"/>
          </a:p>
        </p:txBody>
      </p:sp>
      <p:sp>
        <p:nvSpPr>
          <p:cNvPr id="246" name="Google Shape;246;p4"/>
          <p:cNvSpPr txBox="1">
            <a:spLocks noGrp="1"/>
          </p:cNvSpPr>
          <p:nvPr>
            <p:ph type="body" idx="1"/>
          </p:nvPr>
        </p:nvSpPr>
        <p:spPr>
          <a:xfrm>
            <a:off x="269650" y="2262325"/>
            <a:ext cx="10859100" cy="3880800"/>
          </a:xfrm>
          <a:prstGeom prst="rect">
            <a:avLst/>
          </a:prstGeom>
          <a:noFill/>
          <a:ln>
            <a:noFill/>
          </a:ln>
        </p:spPr>
        <p:txBody>
          <a:bodyPr spcFirstLastPara="1" wrap="square" lIns="91425" tIns="45700" rIns="91425" bIns="45700" anchor="t" anchorCtr="0">
            <a:normAutofit/>
          </a:bodyPr>
          <a:lstStyle/>
          <a:p>
            <a:pPr marL="342900" lvl="0" indent="-251459" algn="just" rtl="0">
              <a:spcBef>
                <a:spcPts val="0"/>
              </a:spcBef>
              <a:spcAft>
                <a:spcPts val="0"/>
              </a:spcAft>
              <a:buSzPts val="1440"/>
              <a:buNone/>
            </a:pPr>
            <a:r>
              <a:rPr lang="fr-FR" dirty="0">
                <a:latin typeface="Calibri" panose="020F0502020204030204" pitchFamily="34" charset="0"/>
                <a:cs typeface="Calibri" panose="020F0502020204030204" pitchFamily="34" charset="0"/>
              </a:rPr>
              <a:t>Cette enquête a été diffusée du 12/04/2022 au 19/05/2022</a:t>
            </a:r>
          </a:p>
          <a:p>
            <a:pPr marL="342900" lvl="0" indent="-251459" algn="just" rtl="0">
              <a:spcBef>
                <a:spcPts val="0"/>
              </a:spcBef>
              <a:spcAft>
                <a:spcPts val="0"/>
              </a:spcAft>
              <a:buSzPts val="1440"/>
              <a:buNone/>
            </a:pPr>
            <a:r>
              <a:rPr lang="fr-FR" dirty="0">
                <a:latin typeface="Calibri" panose="020F0502020204030204" pitchFamily="34" charset="0"/>
                <a:cs typeface="Calibri" panose="020F0502020204030204" pitchFamily="34" charset="0"/>
              </a:rPr>
              <a:t>				</a:t>
            </a:r>
          </a:p>
          <a:p>
            <a:pPr marL="342900" lvl="0" indent="-251459" algn="just" rtl="0">
              <a:spcBef>
                <a:spcPts val="0"/>
              </a:spcBef>
              <a:spcAft>
                <a:spcPts val="0"/>
              </a:spcAft>
              <a:buSzPts val="1440"/>
              <a:buNone/>
            </a:pPr>
            <a:r>
              <a:rPr lang="fr-FR" dirty="0">
                <a:latin typeface="Calibri" panose="020F0502020204030204" pitchFamily="34" charset="0"/>
                <a:cs typeface="Calibri" panose="020F0502020204030204" pitchFamily="34" charset="0"/>
              </a:rPr>
              <a:t>			122 </a:t>
            </a:r>
            <a:r>
              <a:rPr lang="fr-FR" dirty="0" err="1">
                <a:latin typeface="Calibri" panose="020F0502020204030204" pitchFamily="34" charset="0"/>
                <a:cs typeface="Calibri" panose="020F0502020204030204" pitchFamily="34" charset="0"/>
              </a:rPr>
              <a:t>sages-femmes</a:t>
            </a:r>
            <a:r>
              <a:rPr lang="fr-FR" dirty="0">
                <a:latin typeface="Calibri" panose="020F0502020204030204" pitchFamily="34" charset="0"/>
                <a:cs typeface="Calibri" panose="020F0502020204030204" pitchFamily="34" charset="0"/>
              </a:rPr>
              <a:t> libérales participantes</a:t>
            </a:r>
          </a:p>
          <a:p>
            <a:pPr marL="342900" lvl="0" indent="-251459" algn="just" rtl="0">
              <a:spcBef>
                <a:spcPts val="0"/>
              </a:spcBef>
              <a:spcAft>
                <a:spcPts val="0"/>
              </a:spcAft>
              <a:buSzPts val="1440"/>
              <a:buNone/>
            </a:pPr>
            <a:endParaRPr lang="fr-FR" dirty="0">
              <a:latin typeface="Calibri" panose="020F0502020204030204" pitchFamily="34" charset="0"/>
              <a:cs typeface="Calibri" panose="020F0502020204030204" pitchFamily="34" charset="0"/>
            </a:endParaRPr>
          </a:p>
          <a:p>
            <a:pPr marL="342900" lvl="0" indent="-251459" algn="just" rtl="0">
              <a:spcBef>
                <a:spcPts val="0"/>
              </a:spcBef>
              <a:spcAft>
                <a:spcPts val="0"/>
              </a:spcAft>
              <a:buSzPts val="1440"/>
              <a:buNone/>
            </a:pPr>
            <a:r>
              <a:rPr lang="fr-FR" dirty="0">
                <a:latin typeface="Calibri" panose="020F0502020204030204" pitchFamily="34" charset="0"/>
                <a:cs typeface="Calibri" panose="020F0502020204030204" pitchFamily="34" charset="0"/>
              </a:rPr>
              <a:t>Parmi les </a:t>
            </a:r>
            <a:r>
              <a:rPr lang="fr-FR" dirty="0" err="1">
                <a:latin typeface="Calibri" panose="020F0502020204030204" pitchFamily="34" charset="0"/>
                <a:cs typeface="Calibri" panose="020F0502020204030204" pitchFamily="34" charset="0"/>
              </a:rPr>
              <a:t>sages-femmes</a:t>
            </a:r>
            <a:r>
              <a:rPr lang="fr-FR" dirty="0">
                <a:latin typeface="Calibri" panose="020F0502020204030204" pitchFamily="34" charset="0"/>
                <a:cs typeface="Calibri" panose="020F0502020204030204" pitchFamily="34" charset="0"/>
              </a:rPr>
              <a:t> libérales participantes :</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81% sont adhérentes à un ou plusieurs réseaux de périnatalité</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50% sont adhérentes à une ou plusieurs CPTS</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42% sont insatisfaites du lien ville-hôpital sur leur territoire d’exercice</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81% ont témoignés de leurs difficultés quotidiennes rencontrées dans leurs pratiques</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76% ont soumis des suggestions pour améliorer le lien Ville-Hôpital</a:t>
            </a:r>
            <a:endParaRPr dirty="0">
              <a:latin typeface="Calibri" panose="020F0502020204030204" pitchFamily="34" charset="0"/>
              <a:cs typeface="Calibri" panose="020F0502020204030204" pitchFamily="34" charset="0"/>
            </a:endParaRPr>
          </a:p>
        </p:txBody>
      </p:sp>
      <p:sp>
        <p:nvSpPr>
          <p:cNvPr id="2" name="Flèche : droite rayée 1">
            <a:extLst>
              <a:ext uri="{FF2B5EF4-FFF2-40B4-BE49-F238E27FC236}">
                <a16:creationId xmlns:a16="http://schemas.microsoft.com/office/drawing/2014/main" id="{FC385241-FD1D-24EB-8817-881495CF302E}"/>
              </a:ext>
            </a:extLst>
          </p:cNvPr>
          <p:cNvSpPr/>
          <p:nvPr/>
        </p:nvSpPr>
        <p:spPr>
          <a:xfrm>
            <a:off x="942681" y="2856322"/>
            <a:ext cx="1112363" cy="282804"/>
          </a:xfrm>
          <a:prstGeom prst="strip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9206c58e2e_0_0"/>
          <p:cNvSpPr txBox="1">
            <a:spLocks noGrp="1"/>
          </p:cNvSpPr>
          <p:nvPr>
            <p:ph type="body" idx="1"/>
          </p:nvPr>
        </p:nvSpPr>
        <p:spPr>
          <a:xfrm>
            <a:off x="139997" y="919770"/>
            <a:ext cx="9522600" cy="5489400"/>
          </a:xfrm>
          <a:prstGeom prst="rect">
            <a:avLst/>
          </a:prstGeom>
        </p:spPr>
        <p:txBody>
          <a:bodyPr spcFirstLastPara="1" wrap="square" lIns="91425" tIns="45700" rIns="91425" bIns="45700" anchor="t" anchorCtr="0">
            <a:normAutofit/>
          </a:bodyPr>
          <a:lstStyle/>
          <a:p>
            <a:pPr lvl="0" algn="just" rtl="0">
              <a:spcBef>
                <a:spcPts val="1000"/>
              </a:spcBef>
              <a:spcAft>
                <a:spcPts val="0"/>
              </a:spcAft>
              <a:buSzPts val="1440"/>
              <a:buFont typeface="Courier New" panose="02070309020205020404" pitchFamily="49" charset="0"/>
              <a:buChar char="o"/>
            </a:pPr>
            <a:r>
              <a:rPr lang="fr-FR" b="1" dirty="0">
                <a:latin typeface="Calibri" panose="020F0502020204030204" pitchFamily="34" charset="0"/>
                <a:cs typeface="Calibri" panose="020F0502020204030204" pitchFamily="34" charset="0"/>
              </a:rPr>
              <a:t>Difficultés quotidiennes rencontrées dans la pratique des </a:t>
            </a:r>
            <a:r>
              <a:rPr lang="fr-FR" b="1" dirty="0" err="1">
                <a:latin typeface="Calibri" panose="020F0502020204030204" pitchFamily="34" charset="0"/>
                <a:cs typeface="Calibri" panose="020F0502020204030204" pitchFamily="34" charset="0"/>
              </a:rPr>
              <a:t>sages-femmes</a:t>
            </a:r>
            <a:r>
              <a:rPr lang="fr-FR" b="1" dirty="0">
                <a:latin typeface="Calibri" panose="020F0502020204030204" pitchFamily="34" charset="0"/>
                <a:cs typeface="Calibri" panose="020F0502020204030204" pitchFamily="34" charset="0"/>
              </a:rPr>
              <a:t> libérales :</a:t>
            </a:r>
            <a:endParaRPr b="1"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Manque de ressources humaines</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Prise en charge des grossesses pathologiques</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Manque de communication et de transmission</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Sortie de maternité non organisée</a:t>
            </a:r>
            <a:endParaRPr dirty="0">
              <a:latin typeface="Calibri" panose="020F0502020204030204" pitchFamily="34" charset="0"/>
              <a:cs typeface="Calibri" panose="020F0502020204030204" pitchFamily="34" charset="0"/>
            </a:endParaRPr>
          </a:p>
          <a:p>
            <a:pPr marL="0" lvl="0" indent="0" algn="just" rtl="0">
              <a:spcBef>
                <a:spcPts val="1000"/>
              </a:spcBef>
              <a:spcAft>
                <a:spcPts val="0"/>
              </a:spcAft>
              <a:buNone/>
            </a:pPr>
            <a:endParaRPr dirty="0">
              <a:latin typeface="Calibri" panose="020F0502020204030204" pitchFamily="34" charset="0"/>
              <a:cs typeface="Calibri" panose="020F0502020204030204" pitchFamily="34" charset="0"/>
            </a:endParaRPr>
          </a:p>
          <a:p>
            <a:pPr lvl="0" algn="just" rtl="0">
              <a:spcBef>
                <a:spcPts val="1000"/>
              </a:spcBef>
              <a:spcAft>
                <a:spcPts val="0"/>
              </a:spcAft>
              <a:buSzPts val="1440"/>
              <a:buFont typeface="Courier New" panose="02070309020205020404" pitchFamily="49" charset="0"/>
              <a:buChar char="o"/>
            </a:pPr>
            <a:r>
              <a:rPr lang="fr-FR" b="1" dirty="0">
                <a:latin typeface="Calibri" panose="020F0502020204030204" pitchFamily="34" charset="0"/>
                <a:cs typeface="Calibri" panose="020F0502020204030204" pitchFamily="34" charset="0"/>
              </a:rPr>
              <a:t>Pistes d’amélioration pour le lien Ville-Hôpital :</a:t>
            </a:r>
            <a:endParaRPr b="1"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Information et communication : réaliser des réunions de travail thématique libéraux-hospitaliers, avoir un interlocuteur dédié aux libéraux dans chaque hôpital, etc.</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Données médicales : remettre les comptes-rendus à la patiente, inclure la notion de difficultés psychologiques éventuelles, etc.</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Sortie de maternité : être dans une démarche de préparation de la sortie de maternité dès le début de la grossesse.</a:t>
            </a:r>
            <a:endParaRPr dirty="0">
              <a:latin typeface="Calibri" panose="020F0502020204030204" pitchFamily="34" charset="0"/>
              <a:cs typeface="Calibri" panose="020F0502020204030204" pitchFamily="34" charset="0"/>
            </a:endParaRPr>
          </a:p>
          <a:p>
            <a:pPr marL="457200" lvl="0" indent="-320040" algn="just" rtl="0">
              <a:spcBef>
                <a:spcPts val="0"/>
              </a:spcBef>
              <a:spcAft>
                <a:spcPts val="0"/>
              </a:spcAft>
              <a:buSzPts val="1440"/>
              <a:buChar char="-"/>
            </a:pPr>
            <a:r>
              <a:rPr lang="fr-FR" dirty="0">
                <a:latin typeface="Calibri" panose="020F0502020204030204" pitchFamily="34" charset="0"/>
                <a:cs typeface="Calibri" panose="020F0502020204030204" pitchFamily="34" charset="0"/>
              </a:rPr>
              <a:t>Formations : favoriser les formations de la ville vers l’hôpital et inversement afin d’harmoniser les pratiques et que chacun connaisse le travail de l’autre. </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
          <p:cNvSpPr txBox="1">
            <a:spLocks noGrp="1"/>
          </p:cNvSpPr>
          <p:nvPr>
            <p:ph type="title"/>
          </p:nvPr>
        </p:nvSpPr>
        <p:spPr>
          <a:xfrm>
            <a:off x="677334" y="581319"/>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FR" sz="3100" dirty="0"/>
              <a:t>IV. INTERVENTIONS</a:t>
            </a:r>
            <a:endParaRPr sz="3100" dirty="0"/>
          </a:p>
        </p:txBody>
      </p:sp>
      <p:sp>
        <p:nvSpPr>
          <p:cNvPr id="257" name="Google Shape;257;p5"/>
          <p:cNvSpPr txBox="1">
            <a:spLocks noGrp="1"/>
          </p:cNvSpPr>
          <p:nvPr>
            <p:ph type="body" idx="1"/>
          </p:nvPr>
        </p:nvSpPr>
        <p:spPr>
          <a:xfrm>
            <a:off x="696188" y="2026763"/>
            <a:ext cx="8596668" cy="3412503"/>
          </a:xfrm>
          <a:prstGeom prst="rect">
            <a:avLst/>
          </a:prstGeom>
          <a:noFill/>
          <a:ln>
            <a:noFill/>
          </a:ln>
        </p:spPr>
        <p:txBody>
          <a:bodyPr spcFirstLastPara="1" wrap="square" lIns="91425" tIns="45700" rIns="91425" bIns="45700" anchor="t" anchorCtr="0">
            <a:normAutofit/>
          </a:bodyPr>
          <a:lstStyle/>
          <a:p>
            <a:pPr marL="342900" lvl="0" indent="-342900" algn="just" rtl="0">
              <a:lnSpc>
                <a:spcPct val="150000"/>
              </a:lnSpc>
              <a:spcBef>
                <a:spcPts val="0"/>
              </a:spcBef>
              <a:spcAft>
                <a:spcPts val="0"/>
              </a:spcAft>
              <a:buSzPts val="1440"/>
              <a:buFont typeface="Wingdings" panose="05000000000000000000" pitchFamily="2" charset="2"/>
              <a:buChar char="Ø"/>
            </a:pPr>
            <a:r>
              <a:rPr lang="fr-FR" dirty="0"/>
              <a:t>« La CPAM: un partenaire du parcours périnatal » par Mme N.CENET, Référent coordonnateur du lien ville/hôpital et parcours de soins, CPAM 95.</a:t>
            </a:r>
            <a:endParaRPr dirty="0"/>
          </a:p>
          <a:p>
            <a:pPr marL="342900" lvl="0" indent="-342900" algn="just" rtl="0">
              <a:lnSpc>
                <a:spcPct val="150000"/>
              </a:lnSpc>
              <a:spcBef>
                <a:spcPts val="1000"/>
              </a:spcBef>
              <a:spcAft>
                <a:spcPts val="0"/>
              </a:spcAft>
              <a:buSzPts val="1440"/>
              <a:buFont typeface="Wingdings" panose="05000000000000000000" pitchFamily="2" charset="2"/>
              <a:buChar char="Ø"/>
            </a:pPr>
            <a:r>
              <a:rPr lang="fr-FR" dirty="0"/>
              <a:t>« Le dispositif LEA de la maternité de Montreuil » par Mme A.CHASSELINE sage-femme du dispositif de la maternité de Montreuil.</a:t>
            </a:r>
          </a:p>
          <a:p>
            <a:pPr marL="342900" lvl="0" indent="-342900" algn="just" rtl="0">
              <a:lnSpc>
                <a:spcPct val="150000"/>
              </a:lnSpc>
              <a:spcBef>
                <a:spcPts val="1000"/>
              </a:spcBef>
              <a:spcAft>
                <a:spcPts val="0"/>
              </a:spcAft>
              <a:buSzPts val="1440"/>
              <a:buFont typeface="Wingdings" panose="05000000000000000000" pitchFamily="2" charset="2"/>
              <a:buChar char="Ø"/>
            </a:pPr>
            <a:r>
              <a:rPr lang="fr-FR" dirty="0">
                <a:solidFill>
                  <a:srgbClr val="3F3F3F"/>
                </a:solidFill>
              </a:rPr>
              <a:t>Le lien Ville-Hôpital à la maternité Necker par Mme </a:t>
            </a:r>
            <a:r>
              <a:rPr lang="fr-FR" dirty="0"/>
              <a:t>C.ROZETTE, sage-femme coordinatrice des consultations, et C.HONORÉ, sage-femme coordinatrice des hospitalisations de la maternité Necker.</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te">
  <a:themeElements>
    <a:clrScheme name="Rouge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Élémentaire">
  <a:themeElements>
    <a:clrScheme name="Élémentaire">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Élémentaire">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Élémentaire">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Masque PowerPoint GH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que PowerPoint GHT (1)" id="{D7F62B54-CBA4-4FBE-B116-14BDDE1BB9C0}" vid="{E4D6DB5C-797E-4B9B-9BB3-10C74831186E}"/>
    </a:ext>
  </a:extLst>
</a:theme>
</file>

<file path=ppt/theme/theme4.xml><?xml version="1.0" encoding="utf-8"?>
<a:theme xmlns:a="http://schemas.openxmlformats.org/drawingml/2006/main" name="Masque PPT de l'Assurance Maladie">
  <a:themeElements>
    <a:clrScheme name="Assurance Maladie">
      <a:dk1>
        <a:srgbClr val="0C419A"/>
      </a:dk1>
      <a:lt1>
        <a:sysClr val="window" lastClr="FFFFFF"/>
      </a:lt1>
      <a:dk2>
        <a:srgbClr val="0084B2"/>
      </a:dk2>
      <a:lt2>
        <a:srgbClr val="545859"/>
      </a:lt2>
      <a:accent1>
        <a:srgbClr val="008972"/>
      </a:accent1>
      <a:accent2>
        <a:srgbClr val="A05BB6"/>
      </a:accent2>
      <a:accent3>
        <a:srgbClr val="E04F39"/>
      </a:accent3>
      <a:accent4>
        <a:srgbClr val="E11A81"/>
      </a:accent4>
      <a:accent5>
        <a:srgbClr val="758CC0"/>
      </a:accent5>
      <a:accent6>
        <a:srgbClr val="56C271"/>
      </a:accent6>
      <a:hlink>
        <a:srgbClr val="0C419A"/>
      </a:hlink>
      <a:folHlink>
        <a:srgbClr val="969B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NAM_Template_PowerPoint_v4" id="{26C22B8F-5E05-F14C-9CB3-B37F511AC7C6}" vid="{59AAAB99-C36C-9647-8E13-E76025E32F41}"/>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3017</Words>
  <Application>Microsoft Office PowerPoint</Application>
  <PresentationFormat>Grand écran</PresentationFormat>
  <Paragraphs>309</Paragraphs>
  <Slides>39</Slides>
  <Notes>14</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39</vt:i4>
      </vt:variant>
    </vt:vector>
  </HeadingPairs>
  <TitlesOfParts>
    <vt:vector size="54" baseType="lpstr">
      <vt:lpstr>Calibri</vt:lpstr>
      <vt:lpstr>Courier New</vt:lpstr>
      <vt:lpstr>Palatino Linotype</vt:lpstr>
      <vt:lpstr>Roboto</vt:lpstr>
      <vt:lpstr>Symbol</vt:lpstr>
      <vt:lpstr>Trebuchet MS</vt:lpstr>
      <vt:lpstr>Noto Sans Symbols</vt:lpstr>
      <vt:lpstr>Arial</vt:lpstr>
      <vt:lpstr>Times New Roman</vt:lpstr>
      <vt:lpstr>Wingdings</vt:lpstr>
      <vt:lpstr>Arial</vt:lpstr>
      <vt:lpstr>Facette</vt:lpstr>
      <vt:lpstr>Élémentaire</vt:lpstr>
      <vt:lpstr>Masque PowerPoint GHT (1)</vt:lpstr>
      <vt:lpstr>Masque PPT de l'Assurance Maladie</vt:lpstr>
      <vt:lpstr>Comment améliorer la coordination des sorties de maternité ?</vt:lpstr>
      <vt:lpstr>I. Présentation de l’URPS SF Ile-de-France</vt:lpstr>
      <vt:lpstr>Les actions concrètes de l’URPS SF IDF</vt:lpstr>
      <vt:lpstr>II. Présentation des réseaux de santé en périnatalité d’Ile-de-France </vt:lpstr>
      <vt:lpstr>Présentation PowerPoint</vt:lpstr>
      <vt:lpstr>Présentation PowerPoint</vt:lpstr>
      <vt:lpstr>III. Enquête lien « Ville-Hôpital » réalisée auprès des sages-femmes libérales d’Ile-de-France par l’URPS Sages-Femmes IDF</vt:lpstr>
      <vt:lpstr>Présentation PowerPoint</vt:lpstr>
      <vt:lpstr>IV. INTERVENTIONS</vt:lpstr>
      <vt:lpstr>REUNION URPS PARCOURS MATERNITE</vt:lpstr>
      <vt:lpstr>Notre contexte local </vt:lpstr>
      <vt:lpstr>Les actions de communication : UN TRAVAIL PARTENARIAL AU SERVICE DU PARCOURS PERINATAL</vt:lpstr>
      <vt:lpstr>UN PARTENARIAT renforcé   </vt:lpstr>
      <vt:lpstr>Actions du service prévention :Bilan 1ER semestre</vt:lpstr>
      <vt:lpstr>Actions du service prévention :Bilan 1ER semestre 2022</vt:lpstr>
      <vt:lpstr>La sensibilisation des Professionnels de santé sur la promotion de l’EPP</vt:lpstr>
      <vt:lpstr> Campagnes mensuelles </vt:lpstr>
      <vt:lpstr> Campagnes mensuelles </vt:lpstr>
      <vt:lpstr>Actions ponctuelles</vt:lpstr>
      <vt:lpstr>Une Adaptation de notre plan d’actions nécessaire au regard des nouvelles instructions de la caisse nationale</vt:lpstr>
      <vt:lpstr>Un renforcement de notre plan d’actions local et une extension à de nouveaux partenaires</vt:lpstr>
      <vt:lpstr>Les perspectives : l’utilisation de mon espace santé au sein d’établissements pilotes</vt:lpstr>
      <vt:lpstr>Merci pour votre attention</vt:lpstr>
      <vt:lpstr>Présentation PowerPoint</vt:lpstr>
      <vt:lpstr>Objectifs</vt:lpstr>
      <vt:lpstr>Organisation</vt:lpstr>
      <vt:lpstr>Pour qui ?</vt:lpstr>
      <vt:lpstr>Quels rôles ?</vt:lpstr>
      <vt:lpstr>Bilan 2022</vt:lpstr>
      <vt:lpstr>Sortie Ultra précoce </vt:lpstr>
      <vt:lpstr>Lien Ville Hôpital</vt:lpstr>
      <vt:lpstr>Introduction des SF libérales dès la première visite</vt:lpstr>
      <vt:lpstr>5 sages-femmes libérales ayant une vacation sur Necker  1 S-F PMI, une journée par semaine</vt:lpstr>
      <vt:lpstr>Présentation PowerPoint</vt:lpstr>
      <vt:lpstr>Présentation PowerPoint</vt:lpstr>
      <vt:lpstr>Tout au long de la grossesse,  le message revient des sorties précoces Salles d’attentes – site internet – plaquettes </vt:lpstr>
      <vt:lpstr>Présentation PowerPoint</vt:lpstr>
      <vt:lpstr>Questionnement: qualité de nos transmissions Retour des entretiens post natals </vt:lpstr>
      <vt:lpstr>V. Questions et échanges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 améliorer la coordination des sorties de maternité ?</dc:title>
  <dc:creator>Charlotte PENAULT</dc:creator>
  <cp:lastModifiedBy>Charlotte</cp:lastModifiedBy>
  <cp:revision>10</cp:revision>
  <dcterms:created xsi:type="dcterms:W3CDTF">2022-11-09T12:08:40Z</dcterms:created>
  <dcterms:modified xsi:type="dcterms:W3CDTF">2022-12-20T21:10:59Z</dcterms:modified>
</cp:coreProperties>
</file>