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1580" r:id="rId6"/>
    <p:sldId id="1542" r:id="rId7"/>
    <p:sldId id="1572" r:id="rId8"/>
    <p:sldId id="1566" r:id="rId9"/>
    <p:sldId id="1558" r:id="rId10"/>
    <p:sldId id="1544" r:id="rId11"/>
    <p:sldId id="1546" r:id="rId12"/>
    <p:sldId id="1545" r:id="rId13"/>
    <p:sldId id="1565" r:id="rId14"/>
    <p:sldId id="1569" r:id="rId15"/>
    <p:sldId id="1573" r:id="rId16"/>
    <p:sldId id="1571" r:id="rId17"/>
    <p:sldId id="1567" r:id="rId18"/>
    <p:sldId id="1552" r:id="rId19"/>
    <p:sldId id="1579" r:id="rId20"/>
    <p:sldId id="1582" r:id="rId21"/>
    <p:sldId id="1583" r:id="rId22"/>
    <p:sldId id="1584" r:id="rId23"/>
    <p:sldId id="1548" r:id="rId24"/>
    <p:sldId id="1559" r:id="rId25"/>
    <p:sldId id="1560" r:id="rId26"/>
    <p:sldId id="1570" r:id="rId27"/>
    <p:sldId id="1585" r:id="rId28"/>
    <p:sldId id="1561" r:id="rId29"/>
    <p:sldId id="1562" r:id="rId30"/>
    <p:sldId id="1563" r:id="rId31"/>
    <p:sldId id="1549" r:id="rId32"/>
    <p:sldId id="1555" r:id="rId33"/>
    <p:sldId id="1581" r:id="rId34"/>
    <p:sldId id="260" r:id="rId35"/>
    <p:sldId id="1538" r:id="rId36"/>
    <p:sldId id="273" r:id="rId37"/>
    <p:sldId id="272" r:id="rId3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5B24DD3-39D1-494A-AB9A-7BCF49E07917}">
          <p14:sldIdLst>
            <p14:sldId id="256"/>
            <p14:sldId id="1580"/>
            <p14:sldId id="1542"/>
            <p14:sldId id="1572"/>
            <p14:sldId id="1566"/>
            <p14:sldId id="1558"/>
            <p14:sldId id="1544"/>
            <p14:sldId id="1546"/>
            <p14:sldId id="1545"/>
            <p14:sldId id="1565"/>
            <p14:sldId id="1569"/>
            <p14:sldId id="1573"/>
            <p14:sldId id="1571"/>
            <p14:sldId id="1567"/>
            <p14:sldId id="1552"/>
            <p14:sldId id="1579"/>
            <p14:sldId id="1582"/>
            <p14:sldId id="1583"/>
            <p14:sldId id="1584"/>
            <p14:sldId id="1548"/>
            <p14:sldId id="1559"/>
            <p14:sldId id="1560"/>
            <p14:sldId id="1570"/>
            <p14:sldId id="1585"/>
            <p14:sldId id="1561"/>
            <p14:sldId id="1562"/>
            <p14:sldId id="1563"/>
            <p14:sldId id="1549"/>
            <p14:sldId id="1555"/>
            <p14:sldId id="1581"/>
            <p14:sldId id="260"/>
            <p14:sldId id="1538"/>
            <p14:sldId id="273"/>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UGIER Marie" initials="FM" lastIdx="0" clrIdx="0">
    <p:extLst>
      <p:ext uri="{19B8F6BF-5375-455C-9EA6-DF929625EA0E}">
        <p15:presenceInfo xmlns:p15="http://schemas.microsoft.com/office/powerpoint/2012/main" userId="S-1-5-21-654195851-1516270198-569397357-25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4"/>
    <a:srgbClr val="3E9F9F"/>
    <a:srgbClr val="0072BC"/>
    <a:srgbClr val="008000"/>
    <a:srgbClr val="00CC00"/>
    <a:srgbClr val="0000FF"/>
    <a:srgbClr val="2472BD"/>
    <a:srgbClr val="FBDD7F"/>
    <a:srgbClr val="FAE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5332" autoAdjust="0"/>
  </p:normalViewPr>
  <p:slideViewPr>
    <p:cSldViewPr>
      <p:cViewPr varScale="1">
        <p:scale>
          <a:sx n="109" d="100"/>
          <a:sy n="109" d="100"/>
        </p:scale>
        <p:origin x="1062" y="108"/>
      </p:cViewPr>
      <p:guideLst>
        <p:guide orient="horz" pos="2160"/>
        <p:guide pos="2880"/>
      </p:guideLst>
    </p:cSldViewPr>
  </p:slideViewPr>
  <p:notesTextViewPr>
    <p:cViewPr>
      <p:scale>
        <a:sx n="3" d="2"/>
        <a:sy n="3" d="2"/>
      </p:scale>
      <p:origin x="0" y="0"/>
    </p:cViewPr>
  </p:notesTextViewPr>
  <p:notesViewPr>
    <p:cSldViewPr>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30.xml"/><Relationship Id="rId1" Type="http://schemas.openxmlformats.org/officeDocument/2006/relationships/slide" Target="../slides/slide16.xml"/><Relationship Id="rId4"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BB7DD3-7490-470D-8A1E-E0A12BD88E1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r-FR"/>
        </a:p>
      </dgm:t>
    </dgm:pt>
    <dgm:pt modelId="{833F80C1-BFD2-4F23-927B-04DA019F14A5}">
      <dgm:prSet phldrT="[Texte]" custT="1"/>
      <dgm:spPr>
        <a:solidFill>
          <a:schemeClr val="accent6">
            <a:lumMod val="40000"/>
            <a:lumOff val="60000"/>
          </a:schemeClr>
        </a:solidFill>
      </dgm:spPr>
      <dgm:t>
        <a:bodyPr/>
        <a:lstStyle/>
        <a:p>
          <a:r>
            <a:rPr lang="fr-FR" sz="1600" dirty="0">
              <a:hlinkClick xmlns:r="http://schemas.openxmlformats.org/officeDocument/2006/relationships" r:id="rId1" action="ppaction://hlinksldjump"/>
            </a:rPr>
            <a:t>Détection par un professionnel ou appel spontané de la patiente</a:t>
          </a:r>
          <a:endParaRPr lang="fr-FR" sz="1600" dirty="0"/>
        </a:p>
      </dgm:t>
    </dgm:pt>
    <dgm:pt modelId="{DD14DA80-7D44-4399-898D-08717EC4A9EE}" type="parTrans" cxnId="{627A7B71-2263-476E-BDEE-6117F8067525}">
      <dgm:prSet/>
      <dgm:spPr/>
      <dgm:t>
        <a:bodyPr/>
        <a:lstStyle/>
        <a:p>
          <a:endParaRPr lang="fr-FR"/>
        </a:p>
      </dgm:t>
    </dgm:pt>
    <dgm:pt modelId="{328DD42E-0A90-443D-AA32-7129FF9BC837}" type="sibTrans" cxnId="{627A7B71-2263-476E-BDEE-6117F8067525}">
      <dgm:prSet/>
      <dgm:spPr/>
      <dgm:t>
        <a:bodyPr/>
        <a:lstStyle/>
        <a:p>
          <a:endParaRPr lang="fr-FR"/>
        </a:p>
      </dgm:t>
    </dgm:pt>
    <dgm:pt modelId="{BBF5A577-E4D5-4EA1-8599-DC5D095A2624}">
      <dgm:prSet phldrT="[Texte]"/>
      <dgm:spPr>
        <a:solidFill>
          <a:schemeClr val="accent6"/>
        </a:solidFill>
      </dgm:spPr>
      <dgm:t>
        <a:bodyPr/>
        <a:lstStyle/>
        <a:p>
          <a:r>
            <a:rPr lang="fr-FR" dirty="0">
              <a:hlinkClick xmlns:r="http://schemas.openxmlformats.org/officeDocument/2006/relationships" r:id="rId2" action="ppaction://hlinksldjump"/>
            </a:rPr>
            <a:t>RDV de Bilan Parcours Diane et 1eres orientations</a:t>
          </a:r>
          <a:endParaRPr lang="fr-FR" dirty="0"/>
        </a:p>
      </dgm:t>
    </dgm:pt>
    <dgm:pt modelId="{6346EEFE-7299-4D5A-AC7D-AE05DA120693}" type="parTrans" cxnId="{90A3F904-69DA-4070-93D4-E5590D6AF49B}">
      <dgm:prSet/>
      <dgm:spPr/>
      <dgm:t>
        <a:bodyPr/>
        <a:lstStyle/>
        <a:p>
          <a:endParaRPr lang="fr-FR"/>
        </a:p>
      </dgm:t>
    </dgm:pt>
    <dgm:pt modelId="{856A4C67-9B57-440F-A264-CB7DB6E33D88}" type="sibTrans" cxnId="{90A3F904-69DA-4070-93D4-E5590D6AF49B}">
      <dgm:prSet/>
      <dgm:spPr/>
      <dgm:t>
        <a:bodyPr/>
        <a:lstStyle/>
        <a:p>
          <a:endParaRPr lang="fr-FR"/>
        </a:p>
      </dgm:t>
    </dgm:pt>
    <dgm:pt modelId="{7DE0550A-7586-4BAA-983E-ED1934D05FCB}">
      <dgm:prSet/>
      <dgm:spPr>
        <a:solidFill>
          <a:schemeClr val="accent4">
            <a:lumMod val="60000"/>
            <a:lumOff val="40000"/>
          </a:schemeClr>
        </a:solidFill>
      </dgm:spPr>
      <dgm:t>
        <a:bodyPr/>
        <a:lstStyle/>
        <a:p>
          <a:r>
            <a:rPr lang="fr-FR" dirty="0">
              <a:hlinkClick xmlns:r="http://schemas.openxmlformats.org/officeDocument/2006/relationships" r:id="rId3" action="ppaction://hlinksldjump"/>
            </a:rPr>
            <a:t>Suivi Diane et orientations</a:t>
          </a:r>
          <a:endParaRPr lang="fr-FR" dirty="0"/>
        </a:p>
      </dgm:t>
    </dgm:pt>
    <dgm:pt modelId="{0DCA9B85-69F2-435D-A29F-37FE852C2A3A}" type="parTrans" cxnId="{B57721F2-E16E-4B91-B59D-501CAADA5694}">
      <dgm:prSet/>
      <dgm:spPr/>
      <dgm:t>
        <a:bodyPr/>
        <a:lstStyle/>
        <a:p>
          <a:endParaRPr lang="fr-FR"/>
        </a:p>
      </dgm:t>
    </dgm:pt>
    <dgm:pt modelId="{92421699-0423-4E1D-B13A-D4C3EFCEA1EB}" type="sibTrans" cxnId="{B57721F2-E16E-4B91-B59D-501CAADA5694}">
      <dgm:prSet/>
      <dgm:spPr/>
      <dgm:t>
        <a:bodyPr/>
        <a:lstStyle/>
        <a:p>
          <a:endParaRPr lang="fr-FR"/>
        </a:p>
      </dgm:t>
    </dgm:pt>
    <dgm:pt modelId="{8C666D78-0A7F-48E4-884A-743C070080D0}">
      <dgm:prSet/>
      <dgm:spPr>
        <a:solidFill>
          <a:srgbClr val="92D050"/>
        </a:solidFill>
      </dgm:spPr>
      <dgm:t>
        <a:bodyPr/>
        <a:lstStyle/>
        <a:p>
          <a:r>
            <a:rPr lang="fr-FR" dirty="0">
              <a:hlinkClick xmlns:r="http://schemas.openxmlformats.org/officeDocument/2006/relationships" r:id="rId4" action="ppaction://hlinksldjump"/>
            </a:rPr>
            <a:t>Suivi jusqu’à l’autonomie de la patiente</a:t>
          </a:r>
          <a:endParaRPr lang="fr-FR" dirty="0"/>
        </a:p>
      </dgm:t>
    </dgm:pt>
    <dgm:pt modelId="{38AB021B-C22B-4289-A68F-FCC34FB75297}" type="parTrans" cxnId="{329A6A3A-18BE-41FB-B1C1-502403C954B3}">
      <dgm:prSet/>
      <dgm:spPr/>
      <dgm:t>
        <a:bodyPr/>
        <a:lstStyle/>
        <a:p>
          <a:endParaRPr lang="fr-FR"/>
        </a:p>
      </dgm:t>
    </dgm:pt>
    <dgm:pt modelId="{CF16FD13-C662-48AD-AE4A-0B59E228310E}" type="sibTrans" cxnId="{329A6A3A-18BE-41FB-B1C1-502403C954B3}">
      <dgm:prSet/>
      <dgm:spPr/>
      <dgm:t>
        <a:bodyPr/>
        <a:lstStyle/>
        <a:p>
          <a:endParaRPr lang="fr-FR"/>
        </a:p>
      </dgm:t>
    </dgm:pt>
    <dgm:pt modelId="{B67EA1B9-AFBE-47E2-B364-60F6387100B2}" type="pres">
      <dgm:prSet presAssocID="{B0BB7DD3-7490-470D-8A1E-E0A12BD88E16}" presName="Name0" presStyleCnt="0">
        <dgm:presLayoutVars>
          <dgm:dir/>
          <dgm:resizeHandles val="exact"/>
        </dgm:presLayoutVars>
      </dgm:prSet>
      <dgm:spPr/>
    </dgm:pt>
    <dgm:pt modelId="{7EC6948A-272A-483C-A14C-3896CB9C6D8B}" type="pres">
      <dgm:prSet presAssocID="{833F80C1-BFD2-4F23-927B-04DA019F14A5}" presName="node" presStyleLbl="node1" presStyleIdx="0" presStyleCnt="4">
        <dgm:presLayoutVars>
          <dgm:bulletEnabled val="1"/>
        </dgm:presLayoutVars>
      </dgm:prSet>
      <dgm:spPr/>
    </dgm:pt>
    <dgm:pt modelId="{D076CFB2-9A02-4F6B-A9C9-7D553C977752}" type="pres">
      <dgm:prSet presAssocID="{328DD42E-0A90-443D-AA32-7129FF9BC837}" presName="sibTrans" presStyleLbl="sibTrans2D1" presStyleIdx="0" presStyleCnt="3"/>
      <dgm:spPr/>
    </dgm:pt>
    <dgm:pt modelId="{007ABCD4-F5A0-48AC-985C-6FC251DE5E25}" type="pres">
      <dgm:prSet presAssocID="{328DD42E-0A90-443D-AA32-7129FF9BC837}" presName="connectorText" presStyleLbl="sibTrans2D1" presStyleIdx="0" presStyleCnt="3"/>
      <dgm:spPr/>
    </dgm:pt>
    <dgm:pt modelId="{CEF55110-440D-4287-8CD4-AE546B1A9666}" type="pres">
      <dgm:prSet presAssocID="{BBF5A577-E4D5-4EA1-8599-DC5D095A2624}" presName="node" presStyleLbl="node1" presStyleIdx="1" presStyleCnt="4">
        <dgm:presLayoutVars>
          <dgm:bulletEnabled val="1"/>
        </dgm:presLayoutVars>
      </dgm:prSet>
      <dgm:spPr/>
    </dgm:pt>
    <dgm:pt modelId="{3588739E-003B-4EBD-BFD6-37E66DCCD4F6}" type="pres">
      <dgm:prSet presAssocID="{856A4C67-9B57-440F-A264-CB7DB6E33D88}" presName="sibTrans" presStyleLbl="sibTrans2D1" presStyleIdx="1" presStyleCnt="3"/>
      <dgm:spPr/>
    </dgm:pt>
    <dgm:pt modelId="{AD86219B-E5A9-45B2-9AFD-78F79D613224}" type="pres">
      <dgm:prSet presAssocID="{856A4C67-9B57-440F-A264-CB7DB6E33D88}" presName="connectorText" presStyleLbl="sibTrans2D1" presStyleIdx="1" presStyleCnt="3"/>
      <dgm:spPr/>
    </dgm:pt>
    <dgm:pt modelId="{3E2E5404-1D41-41C1-8B4E-FE78D78624F4}" type="pres">
      <dgm:prSet presAssocID="{7DE0550A-7586-4BAA-983E-ED1934D05FCB}" presName="node" presStyleLbl="node1" presStyleIdx="2" presStyleCnt="4">
        <dgm:presLayoutVars>
          <dgm:bulletEnabled val="1"/>
        </dgm:presLayoutVars>
      </dgm:prSet>
      <dgm:spPr/>
    </dgm:pt>
    <dgm:pt modelId="{1C3158EE-BEAA-4807-86C5-E08A692BB286}" type="pres">
      <dgm:prSet presAssocID="{92421699-0423-4E1D-B13A-D4C3EFCEA1EB}" presName="sibTrans" presStyleLbl="sibTrans2D1" presStyleIdx="2" presStyleCnt="3"/>
      <dgm:spPr/>
    </dgm:pt>
    <dgm:pt modelId="{AEEF0B47-349A-4A4C-BCE8-694676851CB3}" type="pres">
      <dgm:prSet presAssocID="{92421699-0423-4E1D-B13A-D4C3EFCEA1EB}" presName="connectorText" presStyleLbl="sibTrans2D1" presStyleIdx="2" presStyleCnt="3"/>
      <dgm:spPr/>
    </dgm:pt>
    <dgm:pt modelId="{EAD6F61E-9C09-4BF8-A029-544A3B95E366}" type="pres">
      <dgm:prSet presAssocID="{8C666D78-0A7F-48E4-884A-743C070080D0}" presName="node" presStyleLbl="node1" presStyleIdx="3" presStyleCnt="4">
        <dgm:presLayoutVars>
          <dgm:bulletEnabled val="1"/>
        </dgm:presLayoutVars>
      </dgm:prSet>
      <dgm:spPr/>
    </dgm:pt>
  </dgm:ptLst>
  <dgm:cxnLst>
    <dgm:cxn modelId="{90A3F904-69DA-4070-93D4-E5590D6AF49B}" srcId="{B0BB7DD3-7490-470D-8A1E-E0A12BD88E16}" destId="{BBF5A577-E4D5-4EA1-8599-DC5D095A2624}" srcOrd="1" destOrd="0" parTransId="{6346EEFE-7299-4D5A-AC7D-AE05DA120693}" sibTransId="{856A4C67-9B57-440F-A264-CB7DB6E33D88}"/>
    <dgm:cxn modelId="{9BEA7B05-ABD9-454E-A1B3-33EBF2A1504E}" type="presOf" srcId="{856A4C67-9B57-440F-A264-CB7DB6E33D88}" destId="{AD86219B-E5A9-45B2-9AFD-78F79D613224}" srcOrd="1" destOrd="0" presId="urn:microsoft.com/office/officeart/2005/8/layout/process1"/>
    <dgm:cxn modelId="{4D18791B-0A32-44D0-A0D5-FE53FD832023}" type="presOf" srcId="{833F80C1-BFD2-4F23-927B-04DA019F14A5}" destId="{7EC6948A-272A-483C-A14C-3896CB9C6D8B}" srcOrd="0" destOrd="0" presId="urn:microsoft.com/office/officeart/2005/8/layout/process1"/>
    <dgm:cxn modelId="{C58CA21D-1063-412B-A3A8-023D21FE6DBC}" type="presOf" srcId="{8C666D78-0A7F-48E4-884A-743C070080D0}" destId="{EAD6F61E-9C09-4BF8-A029-544A3B95E366}" srcOrd="0" destOrd="0" presId="urn:microsoft.com/office/officeart/2005/8/layout/process1"/>
    <dgm:cxn modelId="{3C14B12E-E87B-48AC-8904-8DE22DD460C9}" type="presOf" srcId="{92421699-0423-4E1D-B13A-D4C3EFCEA1EB}" destId="{AEEF0B47-349A-4A4C-BCE8-694676851CB3}" srcOrd="1" destOrd="0" presId="urn:microsoft.com/office/officeart/2005/8/layout/process1"/>
    <dgm:cxn modelId="{329A6A3A-18BE-41FB-B1C1-502403C954B3}" srcId="{B0BB7DD3-7490-470D-8A1E-E0A12BD88E16}" destId="{8C666D78-0A7F-48E4-884A-743C070080D0}" srcOrd="3" destOrd="0" parTransId="{38AB021B-C22B-4289-A68F-FCC34FB75297}" sibTransId="{CF16FD13-C662-48AD-AE4A-0B59E228310E}"/>
    <dgm:cxn modelId="{3374DE3A-D39B-42FC-8DDE-1CEC66522CEA}" type="presOf" srcId="{328DD42E-0A90-443D-AA32-7129FF9BC837}" destId="{D076CFB2-9A02-4F6B-A9C9-7D553C977752}" srcOrd="0" destOrd="0" presId="urn:microsoft.com/office/officeart/2005/8/layout/process1"/>
    <dgm:cxn modelId="{C36C853C-31BD-4E1F-88DC-3B8D1F3D2E9B}" type="presOf" srcId="{92421699-0423-4E1D-B13A-D4C3EFCEA1EB}" destId="{1C3158EE-BEAA-4807-86C5-E08A692BB286}" srcOrd="0" destOrd="0" presId="urn:microsoft.com/office/officeart/2005/8/layout/process1"/>
    <dgm:cxn modelId="{627A7B71-2263-476E-BDEE-6117F8067525}" srcId="{B0BB7DD3-7490-470D-8A1E-E0A12BD88E16}" destId="{833F80C1-BFD2-4F23-927B-04DA019F14A5}" srcOrd="0" destOrd="0" parTransId="{DD14DA80-7D44-4399-898D-08717EC4A9EE}" sibTransId="{328DD42E-0A90-443D-AA32-7129FF9BC837}"/>
    <dgm:cxn modelId="{FEBD5253-B7BE-4B3C-B3FF-F575690EA9A3}" type="presOf" srcId="{7DE0550A-7586-4BAA-983E-ED1934D05FCB}" destId="{3E2E5404-1D41-41C1-8B4E-FE78D78624F4}" srcOrd="0" destOrd="0" presId="urn:microsoft.com/office/officeart/2005/8/layout/process1"/>
    <dgm:cxn modelId="{4E494C56-B687-491F-89E9-92CD557F1D5B}" type="presOf" srcId="{328DD42E-0A90-443D-AA32-7129FF9BC837}" destId="{007ABCD4-F5A0-48AC-985C-6FC251DE5E25}" srcOrd="1" destOrd="0" presId="urn:microsoft.com/office/officeart/2005/8/layout/process1"/>
    <dgm:cxn modelId="{1CC5B18E-BE01-44BB-81C0-05D923794C7C}" type="presOf" srcId="{856A4C67-9B57-440F-A264-CB7DB6E33D88}" destId="{3588739E-003B-4EBD-BFD6-37E66DCCD4F6}" srcOrd="0" destOrd="0" presId="urn:microsoft.com/office/officeart/2005/8/layout/process1"/>
    <dgm:cxn modelId="{682574A0-3531-4549-BB26-AFCC07331DCA}" type="presOf" srcId="{BBF5A577-E4D5-4EA1-8599-DC5D095A2624}" destId="{CEF55110-440D-4287-8CD4-AE546B1A9666}" srcOrd="0" destOrd="0" presId="urn:microsoft.com/office/officeart/2005/8/layout/process1"/>
    <dgm:cxn modelId="{5A1975D5-C71E-44F1-ABDC-E73F8A65B8FC}" type="presOf" srcId="{B0BB7DD3-7490-470D-8A1E-E0A12BD88E16}" destId="{B67EA1B9-AFBE-47E2-B364-60F6387100B2}" srcOrd="0" destOrd="0" presId="urn:microsoft.com/office/officeart/2005/8/layout/process1"/>
    <dgm:cxn modelId="{B57721F2-E16E-4B91-B59D-501CAADA5694}" srcId="{B0BB7DD3-7490-470D-8A1E-E0A12BD88E16}" destId="{7DE0550A-7586-4BAA-983E-ED1934D05FCB}" srcOrd="2" destOrd="0" parTransId="{0DCA9B85-69F2-435D-A29F-37FE852C2A3A}" sibTransId="{92421699-0423-4E1D-B13A-D4C3EFCEA1EB}"/>
    <dgm:cxn modelId="{BCCE63E8-F6EE-45E7-AE61-FA6D07E3506F}" type="presParOf" srcId="{B67EA1B9-AFBE-47E2-B364-60F6387100B2}" destId="{7EC6948A-272A-483C-A14C-3896CB9C6D8B}" srcOrd="0" destOrd="0" presId="urn:microsoft.com/office/officeart/2005/8/layout/process1"/>
    <dgm:cxn modelId="{271252AC-6206-4037-89A5-C631E5378B61}" type="presParOf" srcId="{B67EA1B9-AFBE-47E2-B364-60F6387100B2}" destId="{D076CFB2-9A02-4F6B-A9C9-7D553C977752}" srcOrd="1" destOrd="0" presId="urn:microsoft.com/office/officeart/2005/8/layout/process1"/>
    <dgm:cxn modelId="{B62E3F3C-88AE-4EDA-80F0-60997859ED3E}" type="presParOf" srcId="{D076CFB2-9A02-4F6B-A9C9-7D553C977752}" destId="{007ABCD4-F5A0-48AC-985C-6FC251DE5E25}" srcOrd="0" destOrd="0" presId="urn:microsoft.com/office/officeart/2005/8/layout/process1"/>
    <dgm:cxn modelId="{451D9153-A7FF-446F-9619-6C9472E77E31}" type="presParOf" srcId="{B67EA1B9-AFBE-47E2-B364-60F6387100B2}" destId="{CEF55110-440D-4287-8CD4-AE546B1A9666}" srcOrd="2" destOrd="0" presId="urn:microsoft.com/office/officeart/2005/8/layout/process1"/>
    <dgm:cxn modelId="{BC24F8F6-8038-4B88-8875-CAC9FB3DFC9C}" type="presParOf" srcId="{B67EA1B9-AFBE-47E2-B364-60F6387100B2}" destId="{3588739E-003B-4EBD-BFD6-37E66DCCD4F6}" srcOrd="3" destOrd="0" presId="urn:microsoft.com/office/officeart/2005/8/layout/process1"/>
    <dgm:cxn modelId="{F3637FFB-563A-4EF5-868B-7C04AA4D8AA2}" type="presParOf" srcId="{3588739E-003B-4EBD-BFD6-37E66DCCD4F6}" destId="{AD86219B-E5A9-45B2-9AFD-78F79D613224}" srcOrd="0" destOrd="0" presId="urn:microsoft.com/office/officeart/2005/8/layout/process1"/>
    <dgm:cxn modelId="{B6949BAE-FEB1-429B-9624-613ED9D077B1}" type="presParOf" srcId="{B67EA1B9-AFBE-47E2-B364-60F6387100B2}" destId="{3E2E5404-1D41-41C1-8B4E-FE78D78624F4}" srcOrd="4" destOrd="0" presId="urn:microsoft.com/office/officeart/2005/8/layout/process1"/>
    <dgm:cxn modelId="{AC558B62-6CFD-4484-B1CE-46BE63D0CA34}" type="presParOf" srcId="{B67EA1B9-AFBE-47E2-B364-60F6387100B2}" destId="{1C3158EE-BEAA-4807-86C5-E08A692BB286}" srcOrd="5" destOrd="0" presId="urn:microsoft.com/office/officeart/2005/8/layout/process1"/>
    <dgm:cxn modelId="{624D18B0-9D92-45BA-9E63-526ECFF08C3D}" type="presParOf" srcId="{1C3158EE-BEAA-4807-86C5-E08A692BB286}" destId="{AEEF0B47-349A-4A4C-BCE8-694676851CB3}" srcOrd="0" destOrd="0" presId="urn:microsoft.com/office/officeart/2005/8/layout/process1"/>
    <dgm:cxn modelId="{BD95C2B2-4B0F-4DE3-A461-15A540414B2A}" type="presParOf" srcId="{B67EA1B9-AFBE-47E2-B364-60F6387100B2}" destId="{EAD6F61E-9C09-4BF8-A029-544A3B95E36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BD4B2-5148-4CBC-9649-89FF2C8A869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fr-FR"/>
        </a:p>
      </dgm:t>
    </dgm:pt>
    <dgm:pt modelId="{10A3896E-E8F7-41F3-8405-D2D768E8E9F1}">
      <dgm:prSet phldrT="[Texte]" custT="1"/>
      <dgm:spPr/>
      <dgm:t>
        <a:bodyPr/>
        <a:lstStyle/>
        <a:p>
          <a:r>
            <a:rPr lang="fr-FR" sz="1400" dirty="0"/>
            <a:t>1</a:t>
          </a:r>
          <a:r>
            <a:rPr lang="fr-FR" sz="1400" baseline="30000" dirty="0"/>
            <a:t>er</a:t>
          </a:r>
          <a:r>
            <a:rPr lang="fr-FR" sz="1400" dirty="0"/>
            <a:t> RDV Bilan dans la semaine qui suit le premier contact.</a:t>
          </a:r>
        </a:p>
      </dgm:t>
    </dgm:pt>
    <dgm:pt modelId="{F8DEF685-B815-4025-A662-C1606C517B8D}" type="parTrans" cxnId="{44115F71-FD15-4448-9396-602041704921}">
      <dgm:prSet/>
      <dgm:spPr/>
      <dgm:t>
        <a:bodyPr/>
        <a:lstStyle/>
        <a:p>
          <a:endParaRPr lang="fr-FR"/>
        </a:p>
      </dgm:t>
    </dgm:pt>
    <dgm:pt modelId="{3F7246D6-5FCE-4CCF-9066-C8230B451319}" type="sibTrans" cxnId="{44115F71-FD15-4448-9396-602041704921}">
      <dgm:prSet/>
      <dgm:spPr/>
      <dgm:t>
        <a:bodyPr/>
        <a:lstStyle/>
        <a:p>
          <a:endParaRPr lang="fr-FR"/>
        </a:p>
      </dgm:t>
    </dgm:pt>
    <dgm:pt modelId="{CD3A6228-9D9D-4EA3-8182-D5019C4AA28E}">
      <dgm:prSet phldrT="[Texte]" custT="1"/>
      <dgm:spPr/>
      <dgm:t>
        <a:bodyPr/>
        <a:lstStyle/>
        <a:p>
          <a:endParaRPr lang="fr-FR" sz="1000" dirty="0"/>
        </a:p>
        <a:p>
          <a:r>
            <a:rPr lang="fr-FR" sz="1000" dirty="0"/>
            <a:t>Accompagnement mutualisé avec les associations/ Maison des femmes de Nanterre</a:t>
          </a:r>
        </a:p>
        <a:p>
          <a:endParaRPr lang="fr-FR" sz="800" dirty="0"/>
        </a:p>
      </dgm:t>
    </dgm:pt>
    <dgm:pt modelId="{D365DC0F-3384-4592-9082-94BF3713FA8F}" type="parTrans" cxnId="{9B44C78B-E040-494F-9989-02ADE12ACF8F}">
      <dgm:prSet/>
      <dgm:spPr/>
      <dgm:t>
        <a:bodyPr/>
        <a:lstStyle/>
        <a:p>
          <a:endParaRPr lang="fr-FR"/>
        </a:p>
      </dgm:t>
    </dgm:pt>
    <dgm:pt modelId="{0FE6666B-573C-46DB-8939-EE7249D152B2}" type="sibTrans" cxnId="{9B44C78B-E040-494F-9989-02ADE12ACF8F}">
      <dgm:prSet/>
      <dgm:spPr/>
      <dgm:t>
        <a:bodyPr/>
        <a:lstStyle/>
        <a:p>
          <a:endParaRPr lang="fr-FR"/>
        </a:p>
      </dgm:t>
    </dgm:pt>
    <dgm:pt modelId="{06159A7C-799F-4226-A7FE-30FEA64F6A6E}">
      <dgm:prSet phldrT="[Texte]" custT="1"/>
      <dgm:spPr/>
      <dgm:t>
        <a:bodyPr/>
        <a:lstStyle/>
        <a:p>
          <a:r>
            <a:rPr lang="fr-FR" sz="1050" dirty="0"/>
            <a:t>Mise en contact et accompagnement juridique et policière</a:t>
          </a:r>
        </a:p>
      </dgm:t>
    </dgm:pt>
    <dgm:pt modelId="{663A1FA4-3A63-4A22-B9B3-52501ED12887}" type="parTrans" cxnId="{079E3354-EBA9-45D6-A08D-2E8F72E9B1E5}">
      <dgm:prSet/>
      <dgm:spPr/>
      <dgm:t>
        <a:bodyPr/>
        <a:lstStyle/>
        <a:p>
          <a:endParaRPr lang="fr-FR"/>
        </a:p>
      </dgm:t>
    </dgm:pt>
    <dgm:pt modelId="{296A8033-6468-425A-99FD-482B9EE8FAB7}" type="sibTrans" cxnId="{079E3354-EBA9-45D6-A08D-2E8F72E9B1E5}">
      <dgm:prSet/>
      <dgm:spPr/>
      <dgm:t>
        <a:bodyPr/>
        <a:lstStyle/>
        <a:p>
          <a:endParaRPr lang="fr-FR"/>
        </a:p>
      </dgm:t>
    </dgm:pt>
    <dgm:pt modelId="{6A7AE260-A214-4BDB-B70B-264889075CFE}">
      <dgm:prSet phldrT="[Texte]" custT="1"/>
      <dgm:spPr/>
      <dgm:t>
        <a:bodyPr/>
        <a:lstStyle/>
        <a:p>
          <a:r>
            <a:rPr lang="fr-FR" sz="1050" dirty="0"/>
            <a:t>Prise en charge médical intra-hospitalière : </a:t>
          </a:r>
        </a:p>
        <a:p>
          <a:r>
            <a:rPr lang="fr-FR" sz="1050" dirty="0"/>
            <a:t>-Suivi Gynécologique</a:t>
          </a:r>
        </a:p>
        <a:p>
          <a:r>
            <a:rPr lang="fr-FR" sz="1050" dirty="0"/>
            <a:t>-Suivi addictologie</a:t>
          </a:r>
        </a:p>
        <a:p>
          <a:r>
            <a:rPr lang="fr-FR" sz="1050" dirty="0"/>
            <a:t>-Suivi psychiatrique</a:t>
          </a:r>
        </a:p>
        <a:p>
          <a:r>
            <a:rPr lang="fr-FR" sz="1050" dirty="0"/>
            <a:t>-Suivi ORL</a:t>
          </a:r>
        </a:p>
      </dgm:t>
    </dgm:pt>
    <dgm:pt modelId="{3519F240-F853-44DD-B9A9-15741F9EE5C9}" type="parTrans" cxnId="{347A6A47-DB00-4267-AE84-497D885A1465}">
      <dgm:prSet/>
      <dgm:spPr/>
      <dgm:t>
        <a:bodyPr/>
        <a:lstStyle/>
        <a:p>
          <a:endParaRPr lang="fr-FR"/>
        </a:p>
      </dgm:t>
    </dgm:pt>
    <dgm:pt modelId="{5164B9FE-F842-4799-93B9-85AD5D4446F4}" type="sibTrans" cxnId="{347A6A47-DB00-4267-AE84-497D885A1465}">
      <dgm:prSet/>
      <dgm:spPr/>
      <dgm:t>
        <a:bodyPr/>
        <a:lstStyle/>
        <a:p>
          <a:endParaRPr lang="fr-FR"/>
        </a:p>
      </dgm:t>
    </dgm:pt>
    <dgm:pt modelId="{F33D8AEE-B443-464A-B084-58BDC1CDE4F0}">
      <dgm:prSet phldrT="[Texte]" custT="1"/>
      <dgm:spPr/>
      <dgm:t>
        <a:bodyPr/>
        <a:lstStyle/>
        <a:p>
          <a:r>
            <a:rPr lang="fr-FR" sz="1200" dirty="0"/>
            <a:t>Dirigée vers une prise en charge </a:t>
          </a:r>
          <a:r>
            <a:rPr lang="fr-FR" sz="1200" dirty="0" err="1"/>
            <a:t>extra-hospitalière</a:t>
          </a:r>
          <a:r>
            <a:rPr lang="fr-FR" sz="1200" dirty="0"/>
            <a:t> départementale : </a:t>
          </a:r>
        </a:p>
        <a:p>
          <a:r>
            <a:rPr lang="fr-FR" sz="1200" dirty="0"/>
            <a:t>CMP PMI CPEF</a:t>
          </a:r>
        </a:p>
      </dgm:t>
    </dgm:pt>
    <dgm:pt modelId="{4090AE7D-CBE3-48B6-B13D-3AAF3CA9D57F}" type="sibTrans" cxnId="{723AA1A5-1ECB-49D8-A7B3-392A5AC9383F}">
      <dgm:prSet/>
      <dgm:spPr/>
      <dgm:t>
        <a:bodyPr/>
        <a:lstStyle/>
        <a:p>
          <a:endParaRPr lang="fr-FR"/>
        </a:p>
      </dgm:t>
    </dgm:pt>
    <dgm:pt modelId="{2922E76E-9FC1-4A22-9084-E66201048469}" type="parTrans" cxnId="{723AA1A5-1ECB-49D8-A7B3-392A5AC9383F}">
      <dgm:prSet/>
      <dgm:spPr/>
      <dgm:t>
        <a:bodyPr/>
        <a:lstStyle/>
        <a:p>
          <a:endParaRPr lang="fr-FR"/>
        </a:p>
      </dgm:t>
    </dgm:pt>
    <dgm:pt modelId="{00B89E53-1809-4193-8BA2-7497599D4B88}" type="pres">
      <dgm:prSet presAssocID="{7A5BD4B2-5148-4CBC-9649-89FF2C8A8690}" presName="Name0" presStyleCnt="0">
        <dgm:presLayoutVars>
          <dgm:chMax val="1"/>
          <dgm:dir/>
          <dgm:animLvl val="ctr"/>
          <dgm:resizeHandles val="exact"/>
        </dgm:presLayoutVars>
      </dgm:prSet>
      <dgm:spPr/>
    </dgm:pt>
    <dgm:pt modelId="{F95C678F-5C19-4A46-BD06-10FB87CB4FD9}" type="pres">
      <dgm:prSet presAssocID="{10A3896E-E8F7-41F3-8405-D2D768E8E9F1}" presName="centerShape" presStyleLbl="node0" presStyleIdx="0" presStyleCnt="1" custScaleX="261705" custScaleY="150932"/>
      <dgm:spPr/>
    </dgm:pt>
    <dgm:pt modelId="{E3688006-247F-4A28-BEDE-DD7FB5592E10}" type="pres">
      <dgm:prSet presAssocID="{D365DC0F-3384-4592-9082-94BF3713FA8F}" presName="parTrans" presStyleLbl="sibTrans2D1" presStyleIdx="0" presStyleCnt="4"/>
      <dgm:spPr/>
    </dgm:pt>
    <dgm:pt modelId="{2BEB339C-9B39-49C1-97C0-1904329C7A2D}" type="pres">
      <dgm:prSet presAssocID="{D365DC0F-3384-4592-9082-94BF3713FA8F}" presName="connectorText" presStyleLbl="sibTrans2D1" presStyleIdx="0" presStyleCnt="4"/>
      <dgm:spPr/>
    </dgm:pt>
    <dgm:pt modelId="{A7C297D7-C5A6-4D4E-A297-985D7283E1FE}" type="pres">
      <dgm:prSet presAssocID="{CD3A6228-9D9D-4EA3-8182-D5019C4AA28E}" presName="node" presStyleLbl="node1" presStyleIdx="0" presStyleCnt="4" custScaleX="226269" custRadScaleRad="100078" custRadScaleInc="5036">
        <dgm:presLayoutVars>
          <dgm:bulletEnabled val="1"/>
        </dgm:presLayoutVars>
      </dgm:prSet>
      <dgm:spPr/>
    </dgm:pt>
    <dgm:pt modelId="{B029824C-49A3-435D-8CC5-C6AEEAF3E100}" type="pres">
      <dgm:prSet presAssocID="{2922E76E-9FC1-4A22-9084-E66201048469}" presName="parTrans" presStyleLbl="sibTrans2D1" presStyleIdx="1" presStyleCnt="4"/>
      <dgm:spPr/>
    </dgm:pt>
    <dgm:pt modelId="{90404EE3-62AC-4B05-A8E6-C5B4C7BE1358}" type="pres">
      <dgm:prSet presAssocID="{2922E76E-9FC1-4A22-9084-E66201048469}" presName="connectorText" presStyleLbl="sibTrans2D1" presStyleIdx="1" presStyleCnt="4"/>
      <dgm:spPr/>
    </dgm:pt>
    <dgm:pt modelId="{D73898A6-D91A-4648-8E93-39B3869C6656}" type="pres">
      <dgm:prSet presAssocID="{F33D8AEE-B443-464A-B084-58BDC1CDE4F0}" presName="node" presStyleLbl="node1" presStyleIdx="1" presStyleCnt="4" custScaleX="162434" custScaleY="144228" custRadScaleRad="179515" custRadScaleInc="-1024">
        <dgm:presLayoutVars>
          <dgm:bulletEnabled val="1"/>
        </dgm:presLayoutVars>
      </dgm:prSet>
      <dgm:spPr/>
    </dgm:pt>
    <dgm:pt modelId="{B2C3671B-BCEB-41BA-8970-13A599C88FCE}" type="pres">
      <dgm:prSet presAssocID="{663A1FA4-3A63-4A22-B9B3-52501ED12887}" presName="parTrans" presStyleLbl="sibTrans2D1" presStyleIdx="2" presStyleCnt="4"/>
      <dgm:spPr/>
    </dgm:pt>
    <dgm:pt modelId="{CDED83FB-D70A-4441-9E06-A32171B523AB}" type="pres">
      <dgm:prSet presAssocID="{663A1FA4-3A63-4A22-B9B3-52501ED12887}" presName="connectorText" presStyleLbl="sibTrans2D1" presStyleIdx="2" presStyleCnt="4"/>
      <dgm:spPr/>
    </dgm:pt>
    <dgm:pt modelId="{EE10659E-C2C4-439E-A5CD-F545A8EF97A3}" type="pres">
      <dgm:prSet presAssocID="{06159A7C-799F-4226-A7FE-30FEA64F6A6E}" presName="node" presStyleLbl="node1" presStyleIdx="2" presStyleCnt="4" custScaleX="171239">
        <dgm:presLayoutVars>
          <dgm:bulletEnabled val="1"/>
        </dgm:presLayoutVars>
      </dgm:prSet>
      <dgm:spPr/>
    </dgm:pt>
    <dgm:pt modelId="{C9EFD2ED-6263-4973-A9CA-00A1C2613436}" type="pres">
      <dgm:prSet presAssocID="{3519F240-F853-44DD-B9A9-15741F9EE5C9}" presName="parTrans" presStyleLbl="sibTrans2D1" presStyleIdx="3" presStyleCnt="4"/>
      <dgm:spPr/>
    </dgm:pt>
    <dgm:pt modelId="{3756647F-C8D2-4208-895F-0979E9780E6C}" type="pres">
      <dgm:prSet presAssocID="{3519F240-F853-44DD-B9A9-15741F9EE5C9}" presName="connectorText" presStyleLbl="sibTrans2D1" presStyleIdx="3" presStyleCnt="4"/>
      <dgm:spPr/>
    </dgm:pt>
    <dgm:pt modelId="{4A80BBE8-40E0-4905-A219-4523FED979FC}" type="pres">
      <dgm:prSet presAssocID="{6A7AE260-A214-4BDB-B70B-264889075CFE}" presName="node" presStyleLbl="node1" presStyleIdx="3" presStyleCnt="4" custScaleX="173285" custScaleY="155718" custRadScaleRad="177192" custRadScaleInc="492">
        <dgm:presLayoutVars>
          <dgm:bulletEnabled val="1"/>
        </dgm:presLayoutVars>
      </dgm:prSet>
      <dgm:spPr/>
    </dgm:pt>
  </dgm:ptLst>
  <dgm:cxnLst>
    <dgm:cxn modelId="{1D4F9808-BC0E-4FAD-A4EC-9373A9EB45DA}" type="presOf" srcId="{2922E76E-9FC1-4A22-9084-E66201048469}" destId="{90404EE3-62AC-4B05-A8E6-C5B4C7BE1358}" srcOrd="1" destOrd="0" presId="urn:microsoft.com/office/officeart/2005/8/layout/radial5"/>
    <dgm:cxn modelId="{31B0D615-B1F7-42A8-8664-85B52EE3BAC2}" type="presOf" srcId="{10A3896E-E8F7-41F3-8405-D2D768E8E9F1}" destId="{F95C678F-5C19-4A46-BD06-10FB87CB4FD9}" srcOrd="0" destOrd="0" presId="urn:microsoft.com/office/officeart/2005/8/layout/radial5"/>
    <dgm:cxn modelId="{C8578917-B6C3-4CA9-9542-50DE986EF7FA}" type="presOf" srcId="{7A5BD4B2-5148-4CBC-9649-89FF2C8A8690}" destId="{00B89E53-1809-4193-8BA2-7497599D4B88}" srcOrd="0" destOrd="0" presId="urn:microsoft.com/office/officeart/2005/8/layout/radial5"/>
    <dgm:cxn modelId="{E903B341-258A-4727-9A40-ECE092FDE021}" type="presOf" srcId="{3519F240-F853-44DD-B9A9-15741F9EE5C9}" destId="{3756647F-C8D2-4208-895F-0979E9780E6C}" srcOrd="1" destOrd="0" presId="urn:microsoft.com/office/officeart/2005/8/layout/radial5"/>
    <dgm:cxn modelId="{00002F47-46EF-41F0-B3BF-AEC3B65B4DE6}" type="presOf" srcId="{D365DC0F-3384-4592-9082-94BF3713FA8F}" destId="{E3688006-247F-4A28-BEDE-DD7FB5592E10}" srcOrd="0" destOrd="0" presId="urn:microsoft.com/office/officeart/2005/8/layout/radial5"/>
    <dgm:cxn modelId="{347A6A47-DB00-4267-AE84-497D885A1465}" srcId="{10A3896E-E8F7-41F3-8405-D2D768E8E9F1}" destId="{6A7AE260-A214-4BDB-B70B-264889075CFE}" srcOrd="3" destOrd="0" parTransId="{3519F240-F853-44DD-B9A9-15741F9EE5C9}" sibTransId="{5164B9FE-F842-4799-93B9-85AD5D4446F4}"/>
    <dgm:cxn modelId="{56DECA6C-0E5B-426C-970D-26E5A2B72BDA}" type="presOf" srcId="{663A1FA4-3A63-4A22-B9B3-52501ED12887}" destId="{B2C3671B-BCEB-41BA-8970-13A599C88FCE}" srcOrd="0" destOrd="0" presId="urn:microsoft.com/office/officeart/2005/8/layout/radial5"/>
    <dgm:cxn modelId="{44115F71-FD15-4448-9396-602041704921}" srcId="{7A5BD4B2-5148-4CBC-9649-89FF2C8A8690}" destId="{10A3896E-E8F7-41F3-8405-D2D768E8E9F1}" srcOrd="0" destOrd="0" parTransId="{F8DEF685-B815-4025-A662-C1606C517B8D}" sibTransId="{3F7246D6-5FCE-4CCF-9066-C8230B451319}"/>
    <dgm:cxn modelId="{9050A852-D746-46EC-8687-734CAB0144AA}" type="presOf" srcId="{CD3A6228-9D9D-4EA3-8182-D5019C4AA28E}" destId="{A7C297D7-C5A6-4D4E-A297-985D7283E1FE}" srcOrd="0" destOrd="0" presId="urn:microsoft.com/office/officeart/2005/8/layout/radial5"/>
    <dgm:cxn modelId="{079E3354-EBA9-45D6-A08D-2E8F72E9B1E5}" srcId="{10A3896E-E8F7-41F3-8405-D2D768E8E9F1}" destId="{06159A7C-799F-4226-A7FE-30FEA64F6A6E}" srcOrd="2" destOrd="0" parTransId="{663A1FA4-3A63-4A22-B9B3-52501ED12887}" sibTransId="{296A8033-6468-425A-99FD-482B9EE8FAB7}"/>
    <dgm:cxn modelId="{9B44C78B-E040-494F-9989-02ADE12ACF8F}" srcId="{10A3896E-E8F7-41F3-8405-D2D768E8E9F1}" destId="{CD3A6228-9D9D-4EA3-8182-D5019C4AA28E}" srcOrd="0" destOrd="0" parTransId="{D365DC0F-3384-4592-9082-94BF3713FA8F}" sibTransId="{0FE6666B-573C-46DB-8939-EE7249D152B2}"/>
    <dgm:cxn modelId="{F5FC5D97-B213-4459-8166-4A8A114D8393}" type="presOf" srcId="{6A7AE260-A214-4BDB-B70B-264889075CFE}" destId="{4A80BBE8-40E0-4905-A219-4523FED979FC}" srcOrd="0" destOrd="0" presId="urn:microsoft.com/office/officeart/2005/8/layout/radial5"/>
    <dgm:cxn modelId="{723AA1A5-1ECB-49D8-A7B3-392A5AC9383F}" srcId="{10A3896E-E8F7-41F3-8405-D2D768E8E9F1}" destId="{F33D8AEE-B443-464A-B084-58BDC1CDE4F0}" srcOrd="1" destOrd="0" parTransId="{2922E76E-9FC1-4A22-9084-E66201048469}" sibTransId="{4090AE7D-CBE3-48B6-B13D-3AAF3CA9D57F}"/>
    <dgm:cxn modelId="{56C061D1-B613-4354-BB66-9EC982993AD3}" type="presOf" srcId="{06159A7C-799F-4226-A7FE-30FEA64F6A6E}" destId="{EE10659E-C2C4-439E-A5CD-F545A8EF97A3}" srcOrd="0" destOrd="0" presId="urn:microsoft.com/office/officeart/2005/8/layout/radial5"/>
    <dgm:cxn modelId="{5C6E80D1-5ADE-46CC-A6AC-DA22F928AA84}" type="presOf" srcId="{F33D8AEE-B443-464A-B084-58BDC1CDE4F0}" destId="{D73898A6-D91A-4648-8E93-39B3869C6656}" srcOrd="0" destOrd="0" presId="urn:microsoft.com/office/officeart/2005/8/layout/radial5"/>
    <dgm:cxn modelId="{8BC8FCD4-875B-48EC-B1A1-2A244DE0495B}" type="presOf" srcId="{D365DC0F-3384-4592-9082-94BF3713FA8F}" destId="{2BEB339C-9B39-49C1-97C0-1904329C7A2D}" srcOrd="1" destOrd="0" presId="urn:microsoft.com/office/officeart/2005/8/layout/radial5"/>
    <dgm:cxn modelId="{216E7BDC-37F4-4F27-8A6D-C137A472ABE8}" type="presOf" srcId="{3519F240-F853-44DD-B9A9-15741F9EE5C9}" destId="{C9EFD2ED-6263-4973-A9CA-00A1C2613436}" srcOrd="0" destOrd="0" presId="urn:microsoft.com/office/officeart/2005/8/layout/radial5"/>
    <dgm:cxn modelId="{F66DC4E5-9CEA-4DDC-89FB-7589C6824A91}" type="presOf" srcId="{2922E76E-9FC1-4A22-9084-E66201048469}" destId="{B029824C-49A3-435D-8CC5-C6AEEAF3E100}" srcOrd="0" destOrd="0" presId="urn:microsoft.com/office/officeart/2005/8/layout/radial5"/>
    <dgm:cxn modelId="{EF19C6F9-8DF2-43EA-8AAE-11A0B1B8A8A3}" type="presOf" srcId="{663A1FA4-3A63-4A22-B9B3-52501ED12887}" destId="{CDED83FB-D70A-4441-9E06-A32171B523AB}" srcOrd="1" destOrd="0" presId="urn:microsoft.com/office/officeart/2005/8/layout/radial5"/>
    <dgm:cxn modelId="{A936EE14-2F42-4E59-A00E-4CDB6CEFD6AF}" type="presParOf" srcId="{00B89E53-1809-4193-8BA2-7497599D4B88}" destId="{F95C678F-5C19-4A46-BD06-10FB87CB4FD9}" srcOrd="0" destOrd="0" presId="urn:microsoft.com/office/officeart/2005/8/layout/radial5"/>
    <dgm:cxn modelId="{0490ECF2-48C5-4C2C-B759-850191343B8B}" type="presParOf" srcId="{00B89E53-1809-4193-8BA2-7497599D4B88}" destId="{E3688006-247F-4A28-BEDE-DD7FB5592E10}" srcOrd="1" destOrd="0" presId="urn:microsoft.com/office/officeart/2005/8/layout/radial5"/>
    <dgm:cxn modelId="{46A5F35D-DF2B-4AF7-9DEA-A768926A6103}" type="presParOf" srcId="{E3688006-247F-4A28-BEDE-DD7FB5592E10}" destId="{2BEB339C-9B39-49C1-97C0-1904329C7A2D}" srcOrd="0" destOrd="0" presId="urn:microsoft.com/office/officeart/2005/8/layout/radial5"/>
    <dgm:cxn modelId="{75765467-CA38-4C6F-A8DF-F08165FB6B92}" type="presParOf" srcId="{00B89E53-1809-4193-8BA2-7497599D4B88}" destId="{A7C297D7-C5A6-4D4E-A297-985D7283E1FE}" srcOrd="2" destOrd="0" presId="urn:microsoft.com/office/officeart/2005/8/layout/radial5"/>
    <dgm:cxn modelId="{0CC2CC91-7381-4100-A85B-68F431BC5E2C}" type="presParOf" srcId="{00B89E53-1809-4193-8BA2-7497599D4B88}" destId="{B029824C-49A3-435D-8CC5-C6AEEAF3E100}" srcOrd="3" destOrd="0" presId="urn:microsoft.com/office/officeart/2005/8/layout/radial5"/>
    <dgm:cxn modelId="{EB3EBF4F-B898-44C1-9B79-1EF06695BDD9}" type="presParOf" srcId="{B029824C-49A3-435D-8CC5-C6AEEAF3E100}" destId="{90404EE3-62AC-4B05-A8E6-C5B4C7BE1358}" srcOrd="0" destOrd="0" presId="urn:microsoft.com/office/officeart/2005/8/layout/radial5"/>
    <dgm:cxn modelId="{FE94F4BE-B418-4640-B569-F1463FCC5E68}" type="presParOf" srcId="{00B89E53-1809-4193-8BA2-7497599D4B88}" destId="{D73898A6-D91A-4648-8E93-39B3869C6656}" srcOrd="4" destOrd="0" presId="urn:microsoft.com/office/officeart/2005/8/layout/radial5"/>
    <dgm:cxn modelId="{5C1F78D4-E0AD-4479-9BF0-F73A7C20261D}" type="presParOf" srcId="{00B89E53-1809-4193-8BA2-7497599D4B88}" destId="{B2C3671B-BCEB-41BA-8970-13A599C88FCE}" srcOrd="5" destOrd="0" presId="urn:microsoft.com/office/officeart/2005/8/layout/radial5"/>
    <dgm:cxn modelId="{5DA77388-1FA2-4A31-9487-706B3BD8F6A4}" type="presParOf" srcId="{B2C3671B-BCEB-41BA-8970-13A599C88FCE}" destId="{CDED83FB-D70A-4441-9E06-A32171B523AB}" srcOrd="0" destOrd="0" presId="urn:microsoft.com/office/officeart/2005/8/layout/radial5"/>
    <dgm:cxn modelId="{18AB2797-31F1-4EAC-B798-09837514DBE5}" type="presParOf" srcId="{00B89E53-1809-4193-8BA2-7497599D4B88}" destId="{EE10659E-C2C4-439E-A5CD-F545A8EF97A3}" srcOrd="6" destOrd="0" presId="urn:microsoft.com/office/officeart/2005/8/layout/radial5"/>
    <dgm:cxn modelId="{FA808828-963A-4E4A-9BBE-2578A4482079}" type="presParOf" srcId="{00B89E53-1809-4193-8BA2-7497599D4B88}" destId="{C9EFD2ED-6263-4973-A9CA-00A1C2613436}" srcOrd="7" destOrd="0" presId="urn:microsoft.com/office/officeart/2005/8/layout/radial5"/>
    <dgm:cxn modelId="{8E033B03-617D-4CA9-95AD-2CD81262E3AD}" type="presParOf" srcId="{C9EFD2ED-6263-4973-A9CA-00A1C2613436}" destId="{3756647F-C8D2-4208-895F-0979E9780E6C}" srcOrd="0" destOrd="0" presId="urn:microsoft.com/office/officeart/2005/8/layout/radial5"/>
    <dgm:cxn modelId="{B7AF6607-5D56-4FDF-99A0-1ECDF5AA52D7}" type="presParOf" srcId="{00B89E53-1809-4193-8BA2-7497599D4B88}" destId="{4A80BBE8-40E0-4905-A219-4523FED979FC}"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6948A-272A-483C-A14C-3896CB9C6D8B}">
      <dsp:nvSpPr>
        <dsp:cNvPr id="0" name=""/>
        <dsp:cNvSpPr/>
      </dsp:nvSpPr>
      <dsp:spPr>
        <a:xfrm>
          <a:off x="3616" y="1477310"/>
          <a:ext cx="1581224" cy="1571341"/>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hlinkClick xmlns:r="http://schemas.openxmlformats.org/officeDocument/2006/relationships" r:id="" action="ppaction://hlinksldjump"/>
            </a:rPr>
            <a:t>Détection par un professionnel ou appel spontané de la patiente</a:t>
          </a:r>
          <a:endParaRPr lang="fr-FR" sz="1600" kern="1200" dirty="0"/>
        </a:p>
      </dsp:txBody>
      <dsp:txXfrm>
        <a:off x="49639" y="1523333"/>
        <a:ext cx="1489178" cy="1479295"/>
      </dsp:txXfrm>
    </dsp:sp>
    <dsp:sp modelId="{D076CFB2-9A02-4F6B-A9C9-7D553C977752}">
      <dsp:nvSpPr>
        <dsp:cNvPr id="0" name=""/>
        <dsp:cNvSpPr/>
      </dsp:nvSpPr>
      <dsp:spPr>
        <a:xfrm>
          <a:off x="1742963"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1742963" y="2145338"/>
        <a:ext cx="234653" cy="235285"/>
      </dsp:txXfrm>
    </dsp:sp>
    <dsp:sp modelId="{CEF55110-440D-4287-8CD4-AE546B1A9666}">
      <dsp:nvSpPr>
        <dsp:cNvPr id="0" name=""/>
        <dsp:cNvSpPr/>
      </dsp:nvSpPr>
      <dsp:spPr>
        <a:xfrm>
          <a:off x="2217330" y="1477310"/>
          <a:ext cx="1581224" cy="1571341"/>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hlinkClick xmlns:r="http://schemas.openxmlformats.org/officeDocument/2006/relationships" r:id="" action="ppaction://hlinksldjump"/>
            </a:rPr>
            <a:t>RDV de Bilan Parcours Diane et 1eres orientations</a:t>
          </a:r>
          <a:endParaRPr lang="fr-FR" sz="1900" kern="1200" dirty="0"/>
        </a:p>
      </dsp:txBody>
      <dsp:txXfrm>
        <a:off x="2263353" y="1523333"/>
        <a:ext cx="1489178" cy="1479295"/>
      </dsp:txXfrm>
    </dsp:sp>
    <dsp:sp modelId="{3588739E-003B-4EBD-BFD6-37E66DCCD4F6}">
      <dsp:nvSpPr>
        <dsp:cNvPr id="0" name=""/>
        <dsp:cNvSpPr/>
      </dsp:nvSpPr>
      <dsp:spPr>
        <a:xfrm>
          <a:off x="3956677"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3956677" y="2145338"/>
        <a:ext cx="234653" cy="235285"/>
      </dsp:txXfrm>
    </dsp:sp>
    <dsp:sp modelId="{3E2E5404-1D41-41C1-8B4E-FE78D78624F4}">
      <dsp:nvSpPr>
        <dsp:cNvPr id="0" name=""/>
        <dsp:cNvSpPr/>
      </dsp:nvSpPr>
      <dsp:spPr>
        <a:xfrm>
          <a:off x="4431044" y="1477310"/>
          <a:ext cx="1581224" cy="1571341"/>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hlinkClick xmlns:r="http://schemas.openxmlformats.org/officeDocument/2006/relationships" r:id="" action="ppaction://hlinksldjump"/>
            </a:rPr>
            <a:t>Suivi Diane et orientations</a:t>
          </a:r>
          <a:endParaRPr lang="fr-FR" sz="1900" kern="1200" dirty="0"/>
        </a:p>
      </dsp:txBody>
      <dsp:txXfrm>
        <a:off x="4477067" y="1523333"/>
        <a:ext cx="1489178" cy="1479295"/>
      </dsp:txXfrm>
    </dsp:sp>
    <dsp:sp modelId="{1C3158EE-BEAA-4807-86C5-E08A692BB286}">
      <dsp:nvSpPr>
        <dsp:cNvPr id="0" name=""/>
        <dsp:cNvSpPr/>
      </dsp:nvSpPr>
      <dsp:spPr>
        <a:xfrm>
          <a:off x="6170391"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a:off x="6170391" y="2145338"/>
        <a:ext cx="234653" cy="235285"/>
      </dsp:txXfrm>
    </dsp:sp>
    <dsp:sp modelId="{EAD6F61E-9C09-4BF8-A029-544A3B95E366}">
      <dsp:nvSpPr>
        <dsp:cNvPr id="0" name=""/>
        <dsp:cNvSpPr/>
      </dsp:nvSpPr>
      <dsp:spPr>
        <a:xfrm>
          <a:off x="6644759" y="1477310"/>
          <a:ext cx="1581224" cy="157134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hlinkClick xmlns:r="http://schemas.openxmlformats.org/officeDocument/2006/relationships" r:id="" action="ppaction://hlinksldjump"/>
            </a:rPr>
            <a:t>Suivi jusqu’à l’autonomie de la patiente</a:t>
          </a:r>
          <a:endParaRPr lang="fr-FR" sz="1900" kern="1200" dirty="0"/>
        </a:p>
      </dsp:txBody>
      <dsp:txXfrm>
        <a:off x="6690782" y="1523333"/>
        <a:ext cx="1489178" cy="1479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C678F-5C19-4A46-BD06-10FB87CB4FD9}">
      <dsp:nvSpPr>
        <dsp:cNvPr id="0" name=""/>
        <dsp:cNvSpPr/>
      </dsp:nvSpPr>
      <dsp:spPr>
        <a:xfrm>
          <a:off x="2362155" y="1238165"/>
          <a:ext cx="2823047" cy="16281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1</a:t>
          </a:r>
          <a:r>
            <a:rPr lang="fr-FR" sz="1400" kern="1200" baseline="30000" dirty="0"/>
            <a:t>er</a:t>
          </a:r>
          <a:r>
            <a:rPr lang="fr-FR" sz="1400" kern="1200" dirty="0"/>
            <a:t> RDV Bilan dans la semaine qui suit le premier contact.</a:t>
          </a:r>
        </a:p>
      </dsp:txBody>
      <dsp:txXfrm>
        <a:off x="2775581" y="1476598"/>
        <a:ext cx="1996195" cy="1151258"/>
      </dsp:txXfrm>
    </dsp:sp>
    <dsp:sp modelId="{E3688006-247F-4A28-BEDE-DD7FB5592E10}">
      <dsp:nvSpPr>
        <dsp:cNvPr id="0" name=""/>
        <dsp:cNvSpPr/>
      </dsp:nvSpPr>
      <dsp:spPr>
        <a:xfrm rot="16335972">
          <a:off x="3767011" y="978358"/>
          <a:ext cx="83814" cy="3667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3779086" y="1064272"/>
        <a:ext cx="58670" cy="220058"/>
      </dsp:txXfrm>
    </dsp:sp>
    <dsp:sp modelId="{A7C297D7-C5A6-4D4E-A297-985D7283E1FE}">
      <dsp:nvSpPr>
        <dsp:cNvPr id="0" name=""/>
        <dsp:cNvSpPr/>
      </dsp:nvSpPr>
      <dsp:spPr>
        <a:xfrm>
          <a:off x="2613082" y="1730"/>
          <a:ext cx="2440794" cy="10787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fr-FR" sz="1000" kern="1200" dirty="0"/>
        </a:p>
        <a:p>
          <a:pPr marL="0" lvl="0" indent="0" algn="ctr" defTabSz="444500">
            <a:lnSpc>
              <a:spcPct val="90000"/>
            </a:lnSpc>
            <a:spcBef>
              <a:spcPct val="0"/>
            </a:spcBef>
            <a:spcAft>
              <a:spcPct val="35000"/>
            </a:spcAft>
            <a:buNone/>
          </a:pPr>
          <a:r>
            <a:rPr lang="fr-FR" sz="1000" kern="1200" dirty="0"/>
            <a:t>Accompagnement mutualisé avec les associations/ Maison des femmes de Nanterre</a:t>
          </a:r>
        </a:p>
        <a:p>
          <a:pPr marL="0" lvl="0" indent="0" algn="ctr" defTabSz="444500">
            <a:lnSpc>
              <a:spcPct val="90000"/>
            </a:lnSpc>
            <a:spcBef>
              <a:spcPct val="0"/>
            </a:spcBef>
            <a:spcAft>
              <a:spcPct val="35000"/>
            </a:spcAft>
            <a:buNone/>
          </a:pPr>
          <a:endParaRPr lang="fr-FR" sz="800" kern="1200" dirty="0"/>
        </a:p>
      </dsp:txBody>
      <dsp:txXfrm>
        <a:off x="2970528" y="159704"/>
        <a:ext cx="1725902" cy="762765"/>
      </dsp:txXfrm>
    </dsp:sp>
    <dsp:sp modelId="{B029824C-49A3-435D-8CC5-C6AEEAF3E100}">
      <dsp:nvSpPr>
        <dsp:cNvPr id="0" name=""/>
        <dsp:cNvSpPr/>
      </dsp:nvSpPr>
      <dsp:spPr>
        <a:xfrm rot="21572352">
          <a:off x="5278604" y="1855836"/>
          <a:ext cx="225360" cy="3667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5278605" y="1929460"/>
        <a:ext cx="157752" cy="220058"/>
      </dsp:txXfrm>
    </dsp:sp>
    <dsp:sp modelId="{D73898A6-D91A-4648-8E93-39B3869C6656}">
      <dsp:nvSpPr>
        <dsp:cNvPr id="0" name=""/>
        <dsp:cNvSpPr/>
      </dsp:nvSpPr>
      <dsp:spPr>
        <a:xfrm>
          <a:off x="5610224" y="1252507"/>
          <a:ext cx="1752197" cy="155580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Dirigée vers une prise en charge </a:t>
          </a:r>
          <a:r>
            <a:rPr lang="fr-FR" sz="1200" kern="1200" dirty="0" err="1"/>
            <a:t>extra-hospitalière</a:t>
          </a:r>
          <a:r>
            <a:rPr lang="fr-FR" sz="1200" kern="1200" dirty="0"/>
            <a:t> départementale : </a:t>
          </a:r>
        </a:p>
        <a:p>
          <a:pPr marL="0" lvl="0" indent="0" algn="ctr" defTabSz="533400">
            <a:lnSpc>
              <a:spcPct val="90000"/>
            </a:lnSpc>
            <a:spcBef>
              <a:spcPct val="0"/>
            </a:spcBef>
            <a:spcAft>
              <a:spcPct val="35000"/>
            </a:spcAft>
            <a:buNone/>
          </a:pPr>
          <a:r>
            <a:rPr lang="fr-FR" sz="1200" kern="1200" dirty="0"/>
            <a:t>CMP PMI CPEF</a:t>
          </a:r>
        </a:p>
      </dsp:txBody>
      <dsp:txXfrm>
        <a:off x="5866827" y="1480350"/>
        <a:ext cx="1238991" cy="1100121"/>
      </dsp:txXfrm>
    </dsp:sp>
    <dsp:sp modelId="{B2C3671B-BCEB-41BA-8970-13A599C88FCE}">
      <dsp:nvSpPr>
        <dsp:cNvPr id="0" name=""/>
        <dsp:cNvSpPr/>
      </dsp:nvSpPr>
      <dsp:spPr>
        <a:xfrm rot="5400000">
          <a:off x="3731881" y="2759406"/>
          <a:ext cx="83595" cy="36676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3744420" y="2820219"/>
        <a:ext cx="58517" cy="220058"/>
      </dsp:txXfrm>
    </dsp:sp>
    <dsp:sp modelId="{EE10659E-C2C4-439E-A5CD-F545A8EF97A3}">
      <dsp:nvSpPr>
        <dsp:cNvPr id="0" name=""/>
        <dsp:cNvSpPr/>
      </dsp:nvSpPr>
      <dsp:spPr>
        <a:xfrm>
          <a:off x="2850089" y="3024016"/>
          <a:ext cx="1847178" cy="10787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kern="1200" dirty="0"/>
            <a:t>Mise en contact et accompagnement juridique et policière</a:t>
          </a:r>
        </a:p>
      </dsp:txBody>
      <dsp:txXfrm>
        <a:off x="3120602" y="3181990"/>
        <a:ext cx="1306152" cy="762765"/>
      </dsp:txXfrm>
    </dsp:sp>
    <dsp:sp modelId="{C9EFD2ED-6263-4973-A9CA-00A1C2613436}">
      <dsp:nvSpPr>
        <dsp:cNvPr id="0" name=""/>
        <dsp:cNvSpPr/>
      </dsp:nvSpPr>
      <dsp:spPr>
        <a:xfrm rot="10813284">
          <a:off x="2113560" y="1862771"/>
          <a:ext cx="175696" cy="36676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rot="10800000">
        <a:off x="2166269" y="1936225"/>
        <a:ext cx="122987" cy="220058"/>
      </dsp:txXfrm>
    </dsp:sp>
    <dsp:sp modelId="{4A80BBE8-40E0-4905-A219-4523FED979FC}">
      <dsp:nvSpPr>
        <dsp:cNvPr id="0" name=""/>
        <dsp:cNvSpPr/>
      </dsp:nvSpPr>
      <dsp:spPr>
        <a:xfrm>
          <a:off x="161445" y="1202005"/>
          <a:ext cx="1869248" cy="16797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fr-FR" sz="1050" kern="1200" dirty="0"/>
            <a:t>Prise en charge médical intra-hospitalière : </a:t>
          </a:r>
        </a:p>
        <a:p>
          <a:pPr marL="0" lvl="0" indent="0" algn="ctr" defTabSz="466725">
            <a:lnSpc>
              <a:spcPct val="90000"/>
            </a:lnSpc>
            <a:spcBef>
              <a:spcPct val="0"/>
            </a:spcBef>
            <a:spcAft>
              <a:spcPct val="35000"/>
            </a:spcAft>
            <a:buNone/>
          </a:pPr>
          <a:r>
            <a:rPr lang="fr-FR" sz="1050" kern="1200" dirty="0"/>
            <a:t>-Suivi Gynécologique</a:t>
          </a:r>
        </a:p>
        <a:p>
          <a:pPr marL="0" lvl="0" indent="0" algn="ctr" defTabSz="466725">
            <a:lnSpc>
              <a:spcPct val="90000"/>
            </a:lnSpc>
            <a:spcBef>
              <a:spcPct val="0"/>
            </a:spcBef>
            <a:spcAft>
              <a:spcPct val="35000"/>
            </a:spcAft>
            <a:buNone/>
          </a:pPr>
          <a:r>
            <a:rPr lang="fr-FR" sz="1050" kern="1200" dirty="0"/>
            <a:t>-Suivi addictologie</a:t>
          </a:r>
        </a:p>
        <a:p>
          <a:pPr marL="0" lvl="0" indent="0" algn="ctr" defTabSz="466725">
            <a:lnSpc>
              <a:spcPct val="90000"/>
            </a:lnSpc>
            <a:spcBef>
              <a:spcPct val="0"/>
            </a:spcBef>
            <a:spcAft>
              <a:spcPct val="35000"/>
            </a:spcAft>
            <a:buNone/>
          </a:pPr>
          <a:r>
            <a:rPr lang="fr-FR" sz="1050" kern="1200" dirty="0"/>
            <a:t>-Suivi psychiatrique</a:t>
          </a:r>
        </a:p>
        <a:p>
          <a:pPr marL="0" lvl="0" indent="0" algn="ctr" defTabSz="466725">
            <a:lnSpc>
              <a:spcPct val="90000"/>
            </a:lnSpc>
            <a:spcBef>
              <a:spcPct val="0"/>
            </a:spcBef>
            <a:spcAft>
              <a:spcPct val="35000"/>
            </a:spcAft>
            <a:buNone/>
          </a:pPr>
          <a:r>
            <a:rPr lang="fr-FR" sz="1050" kern="1200" dirty="0"/>
            <a:t>-Suivi ORL</a:t>
          </a:r>
        </a:p>
      </dsp:txBody>
      <dsp:txXfrm>
        <a:off x="435190" y="1447999"/>
        <a:ext cx="1321758" cy="11877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fr-FR"/>
          </a:p>
        </p:txBody>
      </p:sp>
      <p:sp>
        <p:nvSpPr>
          <p:cNvPr id="3" name="Espace réservé de la date 2"/>
          <p:cNvSpPr>
            <a:spLocks noGrp="1"/>
          </p:cNvSpPr>
          <p:nvPr>
            <p:ph type="dt" sz="quarter" idx="1"/>
          </p:nvPr>
        </p:nvSpPr>
        <p:spPr>
          <a:xfrm>
            <a:off x="3850444" y="1"/>
            <a:ext cx="2945659" cy="496332"/>
          </a:xfrm>
          <a:prstGeom prst="rect">
            <a:avLst/>
          </a:prstGeom>
        </p:spPr>
        <p:txBody>
          <a:bodyPr vert="horz" lIns="91431" tIns="45715" rIns="91431" bIns="45715" rtlCol="0"/>
          <a:lstStyle>
            <a:lvl1pPr algn="r">
              <a:defRPr sz="1200"/>
            </a:lvl1pPr>
          </a:lstStyle>
          <a:p>
            <a:fld id="{DE94BA9B-063C-45BC-BA36-21996EC44951}" type="datetimeFigureOut">
              <a:rPr lang="fr-FR" smtClean="0"/>
              <a:t>09/02/2023</a:t>
            </a:fld>
            <a:endParaRPr lang="fr-FR"/>
          </a:p>
        </p:txBody>
      </p:sp>
      <p:sp>
        <p:nvSpPr>
          <p:cNvPr id="4" name="Espace réservé du pied de page 3"/>
          <p:cNvSpPr>
            <a:spLocks noGrp="1"/>
          </p:cNvSpPr>
          <p:nvPr>
            <p:ph type="ftr" sz="quarter" idx="2"/>
          </p:nvPr>
        </p:nvSpPr>
        <p:spPr>
          <a:xfrm>
            <a:off x="1" y="9428584"/>
            <a:ext cx="2945659" cy="496332"/>
          </a:xfrm>
          <a:prstGeom prst="rect">
            <a:avLst/>
          </a:prstGeom>
        </p:spPr>
        <p:txBody>
          <a:bodyPr vert="horz" lIns="91431" tIns="45715" rIns="91431" bIns="45715" rtlCol="0" anchor="b"/>
          <a:lstStyle>
            <a:lvl1pPr algn="l">
              <a:defRPr sz="1200"/>
            </a:lvl1pPr>
          </a:lstStyle>
          <a:p>
            <a:r>
              <a:rPr lang="fr-FR"/>
              <a:t>Réunion des cadres de santé du  avril </a:t>
            </a:r>
          </a:p>
        </p:txBody>
      </p:sp>
      <p:sp>
        <p:nvSpPr>
          <p:cNvPr id="5" name="Espace réservé du numéro de diapositive 4"/>
          <p:cNvSpPr>
            <a:spLocks noGrp="1"/>
          </p:cNvSpPr>
          <p:nvPr>
            <p:ph type="sldNum" sz="quarter" idx="3"/>
          </p:nvPr>
        </p:nvSpPr>
        <p:spPr>
          <a:xfrm>
            <a:off x="3850444" y="9428584"/>
            <a:ext cx="2945659" cy="496332"/>
          </a:xfrm>
          <a:prstGeom prst="rect">
            <a:avLst/>
          </a:prstGeom>
        </p:spPr>
        <p:txBody>
          <a:bodyPr vert="horz" lIns="91431" tIns="45715" rIns="91431" bIns="45715" rtlCol="0" anchor="b"/>
          <a:lstStyle>
            <a:lvl1pPr algn="r">
              <a:defRPr sz="1200"/>
            </a:lvl1pPr>
          </a:lstStyle>
          <a:p>
            <a:fld id="{7E03F00C-8BEE-4782-AACD-BAE9A725A850}" type="slidenum">
              <a:rPr lang="fr-FR" smtClean="0"/>
              <a:t>‹N°›</a:t>
            </a:fld>
            <a:endParaRPr lang="fr-FR"/>
          </a:p>
        </p:txBody>
      </p:sp>
    </p:spTree>
    <p:extLst>
      <p:ext uri="{BB962C8B-B14F-4D97-AF65-F5344CB8AC3E}">
        <p14:creationId xmlns:p14="http://schemas.microsoft.com/office/powerpoint/2010/main" val="7249418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6332"/>
          </a:xfrm>
          <a:prstGeom prst="rect">
            <a:avLst/>
          </a:prstGeom>
        </p:spPr>
        <p:txBody>
          <a:bodyPr vert="horz" lIns="91431" tIns="45715" rIns="91431" bIns="45715" rtlCol="0"/>
          <a:lstStyle>
            <a:lvl1pPr algn="r">
              <a:defRPr sz="1200"/>
            </a:lvl1pPr>
          </a:lstStyle>
          <a:p>
            <a:fld id="{AA88B34F-8604-42D0-966E-F46F73BFA214}" type="datetimeFigureOut">
              <a:rPr lang="fr-FR" smtClean="0"/>
              <a:t>09/02/2023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r>
              <a:rPr lang="fr-FR"/>
              <a:t>Réunion des cadres de santé du  avril </a:t>
            </a: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A53136F3-8FA5-4F87-979E-92D64B6B0877}" type="slidenum">
              <a:rPr lang="fr-FR" smtClean="0"/>
              <a:t>‹N°›</a:t>
            </a:fld>
            <a:endParaRPr lang="fr-FR"/>
          </a:p>
        </p:txBody>
      </p:sp>
    </p:spTree>
    <p:extLst>
      <p:ext uri="{BB962C8B-B14F-4D97-AF65-F5344CB8AC3E}">
        <p14:creationId xmlns:p14="http://schemas.microsoft.com/office/powerpoint/2010/main" val="351177026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53136F3-8FA5-4F87-979E-92D64B6B0877}" type="slidenum">
              <a:rPr lang="fr-FR" smtClean="0"/>
              <a:t>1</a:t>
            </a:fld>
            <a:endParaRPr lang="fr-FR"/>
          </a:p>
        </p:txBody>
      </p:sp>
      <p:sp>
        <p:nvSpPr>
          <p:cNvPr id="5" name="Espace réservé du pied de page 4"/>
          <p:cNvSpPr>
            <a:spLocks noGrp="1"/>
          </p:cNvSpPr>
          <p:nvPr>
            <p:ph type="ftr" sz="quarter" idx="11"/>
          </p:nvPr>
        </p:nvSpPr>
        <p:spPr/>
        <p:txBody>
          <a:bodyPr/>
          <a:lstStyle/>
          <a:p>
            <a:r>
              <a:rPr lang="fr-FR"/>
              <a:t>Réunion des cadres de santé du  avril </a:t>
            </a:r>
          </a:p>
        </p:txBody>
      </p:sp>
    </p:spTree>
    <p:extLst>
      <p:ext uri="{BB962C8B-B14F-4D97-AF65-F5344CB8AC3E}">
        <p14:creationId xmlns:p14="http://schemas.microsoft.com/office/powerpoint/2010/main" val="3502637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96752"/>
            <a:ext cx="7772400" cy="1470025"/>
          </a:xfrm>
        </p:spPr>
        <p:txBody>
          <a:bodyPr/>
          <a:lstStyle>
            <a:lvl1pPr>
              <a:defRPr b="1">
                <a:solidFill>
                  <a:srgbClr val="2472BD"/>
                </a:solidFill>
                <a:latin typeface="Arial Narrow" panose="020B0606020202030204" pitchFamily="34" charset="0"/>
              </a:defRPr>
            </a:lvl1pPr>
          </a:lstStyle>
          <a:p>
            <a:r>
              <a:rPr lang="fr-FR" dirty="0"/>
              <a:t>Modifiez le style du titre</a:t>
            </a:r>
          </a:p>
        </p:txBody>
      </p:sp>
      <p:sp>
        <p:nvSpPr>
          <p:cNvPr id="3" name="Sous-titre 2"/>
          <p:cNvSpPr>
            <a:spLocks noGrp="1"/>
          </p:cNvSpPr>
          <p:nvPr>
            <p:ph type="subTitle" idx="1"/>
          </p:nvPr>
        </p:nvSpPr>
        <p:spPr>
          <a:xfrm>
            <a:off x="1371600" y="2952527"/>
            <a:ext cx="6400800" cy="1752600"/>
          </a:xfrm>
        </p:spPr>
        <p:txBody>
          <a:bodyPr/>
          <a:lstStyle>
            <a:lvl1pPr marL="0" indent="0" algn="ctr">
              <a:buNone/>
              <a:defRPr>
                <a:solidFill>
                  <a:schemeClr val="tx1">
                    <a:tint val="75000"/>
                  </a:schemeClr>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9951" y="5157192"/>
            <a:ext cx="3164098" cy="957155"/>
          </a:xfrm>
          <a:prstGeom prst="rect">
            <a:avLst/>
          </a:prstGeom>
        </p:spPr>
      </p:pic>
    </p:spTree>
    <p:extLst>
      <p:ext uri="{BB962C8B-B14F-4D97-AF65-F5344CB8AC3E}">
        <p14:creationId xmlns:p14="http://schemas.microsoft.com/office/powerpoint/2010/main" val="214400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a:off x="457200" y="1420632"/>
            <a:ext cx="8136904" cy="0"/>
          </a:xfrm>
          <a:prstGeom prst="line">
            <a:avLst/>
          </a:prstGeom>
          <a:ln w="57150" cmpd="dbl">
            <a:solidFill>
              <a:srgbClr val="2472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37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7" name="Connecteur droit 6"/>
          <p:cNvCxnSpPr/>
          <p:nvPr userDrawn="1"/>
        </p:nvCxnSpPr>
        <p:spPr>
          <a:xfrm>
            <a:off x="457200" y="1420632"/>
            <a:ext cx="8136904" cy="0"/>
          </a:xfrm>
          <a:prstGeom prst="line">
            <a:avLst/>
          </a:prstGeom>
          <a:ln w="57150" cmpd="dbl">
            <a:solidFill>
              <a:srgbClr val="2472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2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1560" y="189769"/>
            <a:ext cx="8229600" cy="648072"/>
          </a:xfrm>
        </p:spPr>
        <p:txBody>
          <a:bodyPr>
            <a:normAutofit/>
          </a:bodyPr>
          <a:lstStyle>
            <a:lvl1pPr algn="l">
              <a:defRPr sz="3200" b="1">
                <a:latin typeface="Arial Narrow" panose="020B0606020202030204" pitchFamily="34" charset="0"/>
              </a:defRPr>
            </a:lvl1p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83044"/>
            <a:ext cx="1870081" cy="565709"/>
          </a:xfrm>
          <a:prstGeom prst="rect">
            <a:avLst/>
          </a:prstGeom>
        </p:spPr>
      </p:pic>
      <p:cxnSp>
        <p:nvCxnSpPr>
          <p:cNvPr id="9" name="Connecteur droit 8"/>
          <p:cNvCxnSpPr/>
          <p:nvPr userDrawn="1"/>
        </p:nvCxnSpPr>
        <p:spPr>
          <a:xfrm>
            <a:off x="457200" y="1420632"/>
            <a:ext cx="8136904" cy="0"/>
          </a:xfrm>
          <a:prstGeom prst="line">
            <a:avLst/>
          </a:prstGeom>
          <a:ln w="57150" cmpd="dbl">
            <a:solidFill>
              <a:srgbClr val="2472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38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18776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9854BA73-7195-41C6-AEC0-61B11ED8D850}" type="slidenum">
              <a:rPr lang="fr-FR" smtClean="0"/>
              <a:t>‹N°›</a:t>
            </a:fld>
            <a:endParaRPr lang="fr-FR"/>
          </a:p>
        </p:txBody>
      </p:sp>
      <p:cxnSp>
        <p:nvCxnSpPr>
          <p:cNvPr id="8" name="Connecteur droit 7"/>
          <p:cNvCxnSpPr/>
          <p:nvPr userDrawn="1"/>
        </p:nvCxnSpPr>
        <p:spPr>
          <a:xfrm>
            <a:off x="457200" y="1420632"/>
            <a:ext cx="8136904" cy="0"/>
          </a:xfrm>
          <a:prstGeom prst="line">
            <a:avLst/>
          </a:prstGeom>
          <a:ln w="57150" cmpd="dbl">
            <a:solidFill>
              <a:srgbClr val="2472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84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10" name="Connecteur droit 9"/>
          <p:cNvCxnSpPr/>
          <p:nvPr userDrawn="1"/>
        </p:nvCxnSpPr>
        <p:spPr>
          <a:xfrm>
            <a:off x="457200" y="1420632"/>
            <a:ext cx="8136904" cy="0"/>
          </a:xfrm>
          <a:prstGeom prst="line">
            <a:avLst/>
          </a:prstGeom>
          <a:ln w="57150" cmpd="dbl">
            <a:solidFill>
              <a:srgbClr val="2472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41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cxnSp>
        <p:nvCxnSpPr>
          <p:cNvPr id="6" name="Connecteur droit 5"/>
          <p:cNvCxnSpPr/>
          <p:nvPr userDrawn="1"/>
        </p:nvCxnSpPr>
        <p:spPr>
          <a:xfrm>
            <a:off x="457200" y="1420632"/>
            <a:ext cx="8136904" cy="0"/>
          </a:xfrm>
          <a:prstGeom prst="line">
            <a:avLst/>
          </a:prstGeom>
          <a:ln w="57150" cmpd="dbl">
            <a:solidFill>
              <a:srgbClr val="2472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26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14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8" name="Connecteur droit 7"/>
          <p:cNvCxnSpPr/>
          <p:nvPr userDrawn="1"/>
        </p:nvCxnSpPr>
        <p:spPr>
          <a:xfrm>
            <a:off x="457200" y="1420632"/>
            <a:ext cx="8136904" cy="0"/>
          </a:xfrm>
          <a:prstGeom prst="line">
            <a:avLst/>
          </a:prstGeom>
          <a:ln w="57150" cmpd="dbl">
            <a:solidFill>
              <a:srgbClr val="2472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07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8" name="Connecteur droit 7"/>
          <p:cNvCxnSpPr/>
          <p:nvPr userDrawn="1"/>
        </p:nvCxnSpPr>
        <p:spPr>
          <a:xfrm>
            <a:off x="457200" y="1420632"/>
            <a:ext cx="8136904" cy="0"/>
          </a:xfrm>
          <a:prstGeom prst="line">
            <a:avLst/>
          </a:prstGeom>
          <a:ln w="57150" cmpd="dbl">
            <a:solidFill>
              <a:srgbClr val="2472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4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09E0D-A3DE-44DD-B092-BFBE78FB7844}" type="slidenum">
              <a:rPr lang="fr-FR" smtClean="0"/>
              <a:t>‹N°›</a:t>
            </a:fld>
            <a:endParaRPr lang="fr-FR"/>
          </a:p>
        </p:txBody>
      </p:sp>
    </p:spTree>
    <p:extLst>
      <p:ext uri="{BB962C8B-B14F-4D97-AF65-F5344CB8AC3E}">
        <p14:creationId xmlns:p14="http://schemas.microsoft.com/office/powerpoint/2010/main" val="185763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rgbClr val="2472BD"/>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arcours.diane@ch-nanterre.mssante.fr" TargetMode="External"/><Relationship Id="rId2" Type="http://schemas.openxmlformats.org/officeDocument/2006/relationships/hyperlink" Target="mailto:Parcours.diane@ch-nanterre.f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ommunicationorale.com/les-differentes-approches-de-la-communication-orale/attitude-de-port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mailto:femmes.violences@ch-nanterre.f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signalements-med.tj-nanterre@justice.f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021858"/>
            <a:ext cx="1518808" cy="1006652"/>
          </a:xfrm>
          <a:prstGeom prst="rect">
            <a:avLst/>
          </a:prstGeom>
        </p:spPr>
      </p:pic>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l="15234" r="241"/>
          <a:stretch/>
        </p:blipFill>
        <p:spPr>
          <a:xfrm>
            <a:off x="7026912" y="4020688"/>
            <a:ext cx="2117367" cy="1018168"/>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8760" y="4021858"/>
            <a:ext cx="1368152" cy="1026114"/>
          </a:xfrm>
          <a:prstGeom prst="rect">
            <a:avLst/>
          </a:prstGeom>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5304" y="4023688"/>
            <a:ext cx="1368152" cy="1002992"/>
          </a:xfrm>
          <a:prstGeom prst="rect">
            <a:avLst/>
          </a:prstGeom>
        </p:spPr>
      </p:pic>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9921" y="4020688"/>
            <a:ext cx="1435383" cy="1016058"/>
          </a:xfrm>
          <a:prstGeom prst="rect">
            <a:avLst/>
          </a:prstGeom>
        </p:spPr>
      </p:pic>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00" y="4018568"/>
            <a:ext cx="1345882" cy="1008112"/>
          </a:xfrm>
          <a:prstGeom prst="rect">
            <a:avLst/>
          </a:prstGeom>
        </p:spPr>
      </p:pic>
      <p:sp>
        <p:nvSpPr>
          <p:cNvPr id="17" name="Rectangle 16"/>
          <p:cNvSpPr/>
          <p:nvPr/>
        </p:nvSpPr>
        <p:spPr>
          <a:xfrm>
            <a:off x="0" y="4021858"/>
            <a:ext cx="9144000" cy="1004822"/>
          </a:xfrm>
          <a:prstGeom prst="rect">
            <a:avLst/>
          </a:prstGeom>
          <a:noFill/>
          <a:ln>
            <a:solidFill>
              <a:srgbClr val="2472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472BD"/>
              </a:solidFill>
            </a:endParaRPr>
          </a:p>
        </p:txBody>
      </p:sp>
      <p:cxnSp>
        <p:nvCxnSpPr>
          <p:cNvPr id="19" name="Connecteur droit 18"/>
          <p:cNvCxnSpPr/>
          <p:nvPr/>
        </p:nvCxnSpPr>
        <p:spPr>
          <a:xfrm>
            <a:off x="1369982" y="4021858"/>
            <a:ext cx="0" cy="1004822"/>
          </a:xfrm>
          <a:prstGeom prst="line">
            <a:avLst/>
          </a:prstGeom>
          <a:ln w="28575">
            <a:solidFill>
              <a:srgbClr val="2472BD"/>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2795304" y="4005064"/>
            <a:ext cx="0" cy="1004822"/>
          </a:xfrm>
          <a:prstGeom prst="line">
            <a:avLst/>
          </a:prstGeom>
          <a:ln w="28575">
            <a:solidFill>
              <a:srgbClr val="2472BD"/>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4163456" y="4009802"/>
            <a:ext cx="0" cy="1004822"/>
          </a:xfrm>
          <a:prstGeom prst="line">
            <a:avLst/>
          </a:prstGeom>
          <a:ln w="28575">
            <a:solidFill>
              <a:srgbClr val="2472BD"/>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5658760" y="4023688"/>
            <a:ext cx="0" cy="1004822"/>
          </a:xfrm>
          <a:prstGeom prst="line">
            <a:avLst/>
          </a:prstGeom>
          <a:ln w="28575">
            <a:solidFill>
              <a:srgbClr val="2472BD"/>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026912" y="4019038"/>
            <a:ext cx="0" cy="1004822"/>
          </a:xfrm>
          <a:prstGeom prst="line">
            <a:avLst/>
          </a:prstGeom>
          <a:ln w="28575">
            <a:solidFill>
              <a:srgbClr val="2472BD"/>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8A00F57-7129-4253-A257-673397571524}"/>
              </a:ext>
            </a:extLst>
          </p:cNvPr>
          <p:cNvSpPr/>
          <p:nvPr/>
        </p:nvSpPr>
        <p:spPr>
          <a:xfrm>
            <a:off x="24100" y="1798900"/>
            <a:ext cx="9119894" cy="1569660"/>
          </a:xfrm>
          <a:prstGeom prst="rect">
            <a:avLst/>
          </a:prstGeom>
        </p:spPr>
        <p:txBody>
          <a:bodyPr wrap="square">
            <a:spAutoFit/>
          </a:bodyPr>
          <a:lstStyle/>
          <a:p>
            <a:pPr algn="ctr">
              <a:buSzPct val="25000"/>
            </a:pPr>
            <a:r>
              <a:rPr lang="fr-FR" sz="3200" b="1" dirty="0">
                <a:solidFill>
                  <a:srgbClr val="2472BD"/>
                </a:solidFill>
                <a:effectLst>
                  <a:outerShdw blurRad="38100" dist="38100" dir="2700000" algn="tl">
                    <a:srgbClr val="000000">
                      <a:alpha val="43137"/>
                    </a:srgbClr>
                  </a:outerShdw>
                </a:effectLst>
                <a:latin typeface="Arial Narrow" panose="020B0606020202030204" pitchFamily="34" charset="0"/>
                <a:sym typeface="Carme"/>
              </a:rPr>
              <a:t>Parcours DIANE</a:t>
            </a:r>
          </a:p>
          <a:p>
            <a:pPr indent="0" algn="ctr">
              <a:buSzPct val="25000"/>
            </a:pPr>
            <a:r>
              <a:rPr lang="fr-FR" sz="3200" dirty="0">
                <a:solidFill>
                  <a:srgbClr val="2472BD"/>
                </a:solidFill>
                <a:latin typeface="Arial Narrow" panose="020B0606020202030204" pitchFamily="34" charset="0"/>
                <a:sym typeface="Carme"/>
              </a:rPr>
              <a:t>Dispositif d’aide et de soins à l’hôpital de Nanterre pour les femmes victimes de violences</a:t>
            </a:r>
          </a:p>
        </p:txBody>
      </p:sp>
      <p:sp>
        <p:nvSpPr>
          <p:cNvPr id="2" name="ZoneTexte 1">
            <a:extLst>
              <a:ext uri="{FF2B5EF4-FFF2-40B4-BE49-F238E27FC236}">
                <a16:creationId xmlns:a16="http://schemas.microsoft.com/office/drawing/2014/main" id="{271CFAC7-CAF7-4727-8A2C-140C6DA5299D}"/>
              </a:ext>
            </a:extLst>
          </p:cNvPr>
          <p:cNvSpPr txBox="1"/>
          <p:nvPr/>
        </p:nvSpPr>
        <p:spPr>
          <a:xfrm>
            <a:off x="467544" y="548680"/>
            <a:ext cx="8208912" cy="646331"/>
          </a:xfrm>
          <a:prstGeom prst="rect">
            <a:avLst/>
          </a:prstGeom>
          <a:noFill/>
        </p:spPr>
        <p:txBody>
          <a:bodyPr wrap="square" rtlCol="0">
            <a:spAutoFit/>
          </a:bodyPr>
          <a:lstStyle/>
          <a:p>
            <a:pPr lvl="0" algn="ctr">
              <a:spcBef>
                <a:spcPts val="0"/>
              </a:spcBef>
              <a:buSzPct val="25000"/>
            </a:pPr>
            <a:r>
              <a:rPr lang="fr-FR" b="1" dirty="0">
                <a:solidFill>
                  <a:srgbClr val="2472BD"/>
                </a:solidFill>
                <a:sym typeface="Carme"/>
              </a:rPr>
              <a:t>Webinaire Réseau </a:t>
            </a:r>
            <a:r>
              <a:rPr lang="fr-FR" b="1" dirty="0" err="1">
                <a:solidFill>
                  <a:srgbClr val="2472BD"/>
                </a:solidFill>
                <a:sym typeface="Carme"/>
              </a:rPr>
              <a:t>Perinat</a:t>
            </a:r>
            <a:endParaRPr lang="fr-FR" b="1" dirty="0">
              <a:solidFill>
                <a:srgbClr val="2472BD"/>
              </a:solidFill>
              <a:sym typeface="Carme"/>
            </a:endParaRPr>
          </a:p>
          <a:p>
            <a:pPr lvl="0" algn="ctr">
              <a:spcBef>
                <a:spcPts val="0"/>
              </a:spcBef>
              <a:buSzPct val="25000"/>
            </a:pPr>
            <a:r>
              <a:rPr lang="fr-FR" b="1" i="1" dirty="0">
                <a:solidFill>
                  <a:srgbClr val="2472BD"/>
                </a:solidFill>
                <a:sym typeface="Carme"/>
              </a:rPr>
              <a:t>9 février 2023</a:t>
            </a:r>
          </a:p>
        </p:txBody>
      </p:sp>
      <p:sp>
        <p:nvSpPr>
          <p:cNvPr id="4" name="ZoneTexte 3">
            <a:extLst>
              <a:ext uri="{FF2B5EF4-FFF2-40B4-BE49-F238E27FC236}">
                <a16:creationId xmlns:a16="http://schemas.microsoft.com/office/drawing/2014/main" id="{07242DF6-70A7-4F90-8B88-2EFA554CF124}"/>
              </a:ext>
            </a:extLst>
          </p:cNvPr>
          <p:cNvSpPr txBox="1"/>
          <p:nvPr/>
        </p:nvSpPr>
        <p:spPr>
          <a:xfrm>
            <a:off x="5085183" y="6337921"/>
            <a:ext cx="3591269" cy="369332"/>
          </a:xfrm>
          <a:prstGeom prst="rect">
            <a:avLst/>
          </a:prstGeom>
          <a:noFill/>
        </p:spPr>
        <p:txBody>
          <a:bodyPr wrap="square" rtlCol="0">
            <a:spAutoFit/>
          </a:bodyPr>
          <a:lstStyle/>
          <a:p>
            <a:pPr algn="r"/>
            <a:r>
              <a:rPr lang="fr-FR" sz="1100" i="1" dirty="0">
                <a:solidFill>
                  <a:schemeClr val="tx1">
                    <a:lumMod val="50000"/>
                    <a:lumOff val="50000"/>
                  </a:schemeClr>
                </a:solidFill>
              </a:rPr>
              <a:t>Marie</a:t>
            </a:r>
            <a:r>
              <a:rPr lang="fr-FR" dirty="0">
                <a:solidFill>
                  <a:schemeClr val="tx1">
                    <a:lumMod val="50000"/>
                    <a:lumOff val="50000"/>
                  </a:schemeClr>
                </a:solidFill>
              </a:rPr>
              <a:t> </a:t>
            </a:r>
            <a:r>
              <a:rPr lang="fr-FR" sz="1050" i="1" dirty="0">
                <a:solidFill>
                  <a:schemeClr val="tx1">
                    <a:lumMod val="50000"/>
                    <a:lumOff val="50000"/>
                  </a:schemeClr>
                </a:solidFill>
              </a:rPr>
              <a:t>FRUGIER, IDE coordonnatrice du parcours Diane</a:t>
            </a:r>
            <a:endParaRPr lang="fr-FR" i="1" dirty="0">
              <a:solidFill>
                <a:schemeClr val="tx1">
                  <a:lumMod val="50000"/>
                  <a:lumOff val="50000"/>
                </a:schemeClr>
              </a:solidFill>
            </a:endParaRPr>
          </a:p>
        </p:txBody>
      </p:sp>
    </p:spTree>
    <p:extLst>
      <p:ext uri="{BB962C8B-B14F-4D97-AF65-F5344CB8AC3E}">
        <p14:creationId xmlns:p14="http://schemas.microsoft.com/office/powerpoint/2010/main" val="159323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B8A66-D34C-4842-9A06-762F6603BB17}"/>
              </a:ext>
            </a:extLst>
          </p:cNvPr>
          <p:cNvSpPr>
            <a:spLocks noGrp="1"/>
          </p:cNvSpPr>
          <p:nvPr>
            <p:ph type="title"/>
          </p:nvPr>
        </p:nvSpPr>
        <p:spPr>
          <a:xfrm>
            <a:off x="107504" y="189768"/>
            <a:ext cx="8928992" cy="1223007"/>
          </a:xfrm>
        </p:spPr>
        <p:txBody>
          <a:bodyPr/>
          <a:lstStyle/>
          <a:p>
            <a:pPr algn="ctr"/>
            <a:r>
              <a:rPr lang="fr-FR" dirty="0"/>
              <a:t>Eléments d’alerte !</a:t>
            </a:r>
          </a:p>
        </p:txBody>
      </p:sp>
      <p:sp>
        <p:nvSpPr>
          <p:cNvPr id="3" name="Espace réservé du contenu 2">
            <a:extLst>
              <a:ext uri="{FF2B5EF4-FFF2-40B4-BE49-F238E27FC236}">
                <a16:creationId xmlns:a16="http://schemas.microsoft.com/office/drawing/2014/main" id="{BA47A20F-8A6F-4E1C-B20F-474769E3B71C}"/>
              </a:ext>
            </a:extLst>
          </p:cNvPr>
          <p:cNvSpPr>
            <a:spLocks noGrp="1"/>
          </p:cNvSpPr>
          <p:nvPr>
            <p:ph idx="1"/>
          </p:nvPr>
        </p:nvSpPr>
        <p:spPr>
          <a:xfrm>
            <a:off x="107504" y="1600201"/>
            <a:ext cx="8928992" cy="4637111"/>
          </a:xfrm>
        </p:spPr>
        <p:txBody>
          <a:bodyPr>
            <a:normAutofit fontScale="85000" lnSpcReduction="20000"/>
          </a:bodyPr>
          <a:lstStyle/>
          <a:p>
            <a:r>
              <a:rPr lang="fr-FR" b="1" dirty="0">
                <a:effectLst>
                  <a:outerShdw blurRad="38100" dist="38100" dir="2700000" algn="tl">
                    <a:srgbClr val="000000">
                      <a:alpha val="43137"/>
                    </a:srgbClr>
                  </a:outerShdw>
                </a:effectLst>
              </a:rPr>
              <a:t>La violence envers les femmes touche tous les pays, tous les âges, toutes les cultures, tous les milieux sociaux. PAS DE PROFIL TYPE !</a:t>
            </a:r>
          </a:p>
          <a:p>
            <a:endParaRPr lang="fr-FR" b="1" dirty="0">
              <a:effectLst>
                <a:outerShdw blurRad="38100" dist="38100" dir="2700000" algn="tl">
                  <a:srgbClr val="000000">
                    <a:alpha val="43137"/>
                  </a:srgbClr>
                </a:outerShdw>
              </a:effectLst>
            </a:endParaRPr>
          </a:p>
          <a:p>
            <a:r>
              <a:rPr lang="fr-FR" sz="3100" b="1" dirty="0"/>
              <a:t>Indicateurs physiques </a:t>
            </a:r>
            <a:r>
              <a:rPr lang="fr-FR" sz="3100" dirty="0"/>
              <a:t>: IST, lésions corporelles, grossesse non désirée…</a:t>
            </a:r>
          </a:p>
          <a:p>
            <a:endParaRPr lang="fr-FR" sz="3100" dirty="0"/>
          </a:p>
          <a:p>
            <a:r>
              <a:rPr lang="fr-FR" sz="3100" dirty="0"/>
              <a:t>situations de </a:t>
            </a:r>
            <a:r>
              <a:rPr lang="fr-FR" sz="3100" b="1" dirty="0"/>
              <a:t>vulnérabilité ou de précarité</a:t>
            </a:r>
          </a:p>
          <a:p>
            <a:endParaRPr lang="fr-FR" sz="3100" dirty="0"/>
          </a:p>
          <a:p>
            <a:pPr algn="just"/>
            <a:r>
              <a:rPr lang="fr-FR" sz="3100" b="1" dirty="0"/>
              <a:t>Comportements </a:t>
            </a:r>
            <a:r>
              <a:rPr lang="fr-FR" sz="3100" dirty="0"/>
              <a:t>: retard, désorganisation, repli sur soi, automutilation, conduites à risque, troubles alimentaires, troubles du sommeil, agressivité, hypersexualisation…</a:t>
            </a:r>
          </a:p>
          <a:p>
            <a:endParaRPr lang="fr-FR" dirty="0"/>
          </a:p>
          <a:p>
            <a:endParaRPr lang="fr-FR" dirty="0"/>
          </a:p>
        </p:txBody>
      </p:sp>
    </p:spTree>
    <p:extLst>
      <p:ext uri="{BB962C8B-B14F-4D97-AF65-F5344CB8AC3E}">
        <p14:creationId xmlns:p14="http://schemas.microsoft.com/office/powerpoint/2010/main" val="3467021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14937DC-7AAD-46B3-B7F2-E63B1B2F197D}"/>
              </a:ext>
            </a:extLst>
          </p:cNvPr>
          <p:cNvSpPr>
            <a:spLocks noGrp="1"/>
          </p:cNvSpPr>
          <p:nvPr>
            <p:ph type="ctrTitle"/>
          </p:nvPr>
        </p:nvSpPr>
        <p:spPr>
          <a:xfrm>
            <a:off x="685800" y="2204864"/>
            <a:ext cx="7772400" cy="1470025"/>
          </a:xfrm>
        </p:spPr>
        <p:txBody>
          <a:bodyPr/>
          <a:lstStyle/>
          <a:p>
            <a:r>
              <a:rPr lang="fr-FR" dirty="0"/>
              <a:t>Parcours DIANE</a:t>
            </a:r>
          </a:p>
        </p:txBody>
      </p:sp>
    </p:spTree>
    <p:extLst>
      <p:ext uri="{BB962C8B-B14F-4D97-AF65-F5344CB8AC3E}">
        <p14:creationId xmlns:p14="http://schemas.microsoft.com/office/powerpoint/2010/main" val="183430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9778B17E-55A1-49D4-9E92-9F28D59B746A}"/>
              </a:ext>
            </a:extLst>
          </p:cNvPr>
          <p:cNvGraphicFramePr>
            <a:graphicFrameLocks noGrp="1"/>
          </p:cNvGraphicFramePr>
          <p:nvPr>
            <p:ph idx="1"/>
            <p:extLst>
              <p:ext uri="{D42A27DB-BD31-4B8C-83A1-F6EECF244321}">
                <p14:modId xmlns:p14="http://schemas.microsoft.com/office/powerpoint/2010/main" val="12267922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a:extLst>
              <a:ext uri="{FF2B5EF4-FFF2-40B4-BE49-F238E27FC236}">
                <a16:creationId xmlns:a16="http://schemas.microsoft.com/office/drawing/2014/main" id="{F9EF5366-4D19-45D1-8126-19D182542577}"/>
              </a:ext>
            </a:extLst>
          </p:cNvPr>
          <p:cNvSpPr>
            <a:spLocks noGrp="1"/>
          </p:cNvSpPr>
          <p:nvPr>
            <p:ph type="title"/>
          </p:nvPr>
        </p:nvSpPr>
        <p:spPr>
          <a:xfrm>
            <a:off x="179512" y="189768"/>
            <a:ext cx="8856984" cy="1150999"/>
          </a:xfrm>
        </p:spPr>
        <p:txBody>
          <a:bodyPr/>
          <a:lstStyle/>
          <a:p>
            <a:pPr algn="ctr"/>
            <a:r>
              <a:rPr lang="fr-FR" dirty="0"/>
              <a:t>Parcours de prise en charge</a:t>
            </a:r>
          </a:p>
        </p:txBody>
      </p:sp>
      <p:sp>
        <p:nvSpPr>
          <p:cNvPr id="6" name="Rectangle : coins arrondis 5">
            <a:extLst>
              <a:ext uri="{FF2B5EF4-FFF2-40B4-BE49-F238E27FC236}">
                <a16:creationId xmlns:a16="http://schemas.microsoft.com/office/drawing/2014/main" id="{CEB3B3B8-0424-40E2-B068-DF815536AA4C}"/>
              </a:ext>
            </a:extLst>
          </p:cNvPr>
          <p:cNvSpPr/>
          <p:nvPr/>
        </p:nvSpPr>
        <p:spPr>
          <a:xfrm>
            <a:off x="3851920" y="1628800"/>
            <a:ext cx="1512168" cy="792088"/>
          </a:xfrm>
          <a:prstGeom prst="roundRect">
            <a:avLst/>
          </a:prstGeom>
          <a:solidFill>
            <a:srgbClr val="3E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Ex :Assistante sociale du commissariat</a:t>
            </a:r>
          </a:p>
        </p:txBody>
      </p:sp>
      <p:sp>
        <p:nvSpPr>
          <p:cNvPr id="7" name="Rectangle : coins arrondis 6">
            <a:extLst>
              <a:ext uri="{FF2B5EF4-FFF2-40B4-BE49-F238E27FC236}">
                <a16:creationId xmlns:a16="http://schemas.microsoft.com/office/drawing/2014/main" id="{789FA370-630C-4DEC-BCD3-B39C9411BD49}"/>
              </a:ext>
            </a:extLst>
          </p:cNvPr>
          <p:cNvSpPr/>
          <p:nvPr/>
        </p:nvSpPr>
        <p:spPr>
          <a:xfrm>
            <a:off x="3851920" y="5334075"/>
            <a:ext cx="1512168" cy="79208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 : Service social du </a:t>
            </a:r>
            <a:r>
              <a:rPr lang="fr-FR" dirty="0" err="1"/>
              <a:t>departement</a:t>
            </a:r>
            <a:endParaRPr lang="fr-FR" dirty="0"/>
          </a:p>
        </p:txBody>
      </p:sp>
      <p:sp>
        <p:nvSpPr>
          <p:cNvPr id="8" name="Rectangle : coins arrondis 7">
            <a:extLst>
              <a:ext uri="{FF2B5EF4-FFF2-40B4-BE49-F238E27FC236}">
                <a16:creationId xmlns:a16="http://schemas.microsoft.com/office/drawing/2014/main" id="{D25C4A29-6ED8-4893-9F82-27D87C0FE667}"/>
              </a:ext>
            </a:extLst>
          </p:cNvPr>
          <p:cNvSpPr/>
          <p:nvPr/>
        </p:nvSpPr>
        <p:spPr>
          <a:xfrm>
            <a:off x="6012160" y="1628800"/>
            <a:ext cx="1512168" cy="7920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 : Aide juridique</a:t>
            </a:r>
          </a:p>
        </p:txBody>
      </p:sp>
      <p:sp>
        <p:nvSpPr>
          <p:cNvPr id="9" name="Rectangle : coins arrondis 8">
            <a:extLst>
              <a:ext uri="{FF2B5EF4-FFF2-40B4-BE49-F238E27FC236}">
                <a16:creationId xmlns:a16="http://schemas.microsoft.com/office/drawing/2014/main" id="{3E0ADC60-4488-49F0-A82B-8E45050C3073}"/>
              </a:ext>
            </a:extLst>
          </p:cNvPr>
          <p:cNvSpPr/>
          <p:nvPr/>
        </p:nvSpPr>
        <p:spPr>
          <a:xfrm>
            <a:off x="6012160" y="5334075"/>
            <a:ext cx="1512168" cy="792088"/>
          </a:xfrm>
          <a:prstGeom prst="roundRect">
            <a:avLst/>
          </a:prstGeom>
          <a:solidFill>
            <a:srgbClr val="FFC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 : RDV Gynécologie CASH </a:t>
            </a:r>
          </a:p>
        </p:txBody>
      </p:sp>
      <p:sp>
        <p:nvSpPr>
          <p:cNvPr id="10" name="Flèche : droite 9">
            <a:extLst>
              <a:ext uri="{FF2B5EF4-FFF2-40B4-BE49-F238E27FC236}">
                <a16:creationId xmlns:a16="http://schemas.microsoft.com/office/drawing/2014/main" id="{9E72026D-188D-499E-8F1C-7F8B54CBE891}"/>
              </a:ext>
            </a:extLst>
          </p:cNvPr>
          <p:cNvSpPr/>
          <p:nvPr/>
        </p:nvSpPr>
        <p:spPr>
          <a:xfrm rot="18218675">
            <a:off x="3424436" y="2498411"/>
            <a:ext cx="504056" cy="43204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2F5AEE98-73E9-46D4-9463-E72E3425A364}"/>
              </a:ext>
            </a:extLst>
          </p:cNvPr>
          <p:cNvSpPr/>
          <p:nvPr/>
        </p:nvSpPr>
        <p:spPr>
          <a:xfrm rot="18218675">
            <a:off x="5669921" y="2498411"/>
            <a:ext cx="504056" cy="43204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6C0F311B-4457-4C93-802A-0ABA9994DE2D}"/>
              </a:ext>
            </a:extLst>
          </p:cNvPr>
          <p:cNvSpPr/>
          <p:nvPr/>
        </p:nvSpPr>
        <p:spPr>
          <a:xfrm rot="2594601">
            <a:off x="3424436" y="4788554"/>
            <a:ext cx="504056" cy="43204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BB2FC0AC-AB4E-4394-B3B2-9806158ED604}"/>
              </a:ext>
            </a:extLst>
          </p:cNvPr>
          <p:cNvSpPr/>
          <p:nvPr/>
        </p:nvSpPr>
        <p:spPr>
          <a:xfrm rot="2594601">
            <a:off x="5619103" y="4788554"/>
            <a:ext cx="504056" cy="43204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a:extLst>
              <a:ext uri="{FF2B5EF4-FFF2-40B4-BE49-F238E27FC236}">
                <a16:creationId xmlns:a16="http://schemas.microsoft.com/office/drawing/2014/main" id="{B90C6E41-6CB2-41B5-8351-C9ED378513C1}"/>
              </a:ext>
            </a:extLst>
          </p:cNvPr>
          <p:cNvCxnSpPr/>
          <p:nvPr/>
        </p:nvCxnSpPr>
        <p:spPr>
          <a:xfrm>
            <a:off x="4572000" y="2420888"/>
            <a:ext cx="0" cy="1008112"/>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49AA1795-42A2-4584-B81E-A3BDA15845EB}"/>
              </a:ext>
            </a:extLst>
          </p:cNvPr>
          <p:cNvCxnSpPr>
            <a:cxnSpLocks/>
            <a:stCxn id="8" idx="2"/>
          </p:cNvCxnSpPr>
          <p:nvPr/>
        </p:nvCxnSpPr>
        <p:spPr>
          <a:xfrm flipH="1">
            <a:off x="6754176" y="2420888"/>
            <a:ext cx="14068" cy="1008112"/>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F6D54D7F-C094-4B9A-B1A7-F25C2B6D38BE}"/>
              </a:ext>
            </a:extLst>
          </p:cNvPr>
          <p:cNvCxnSpPr>
            <a:cxnSpLocks/>
            <a:stCxn id="9" idx="0"/>
          </p:cNvCxnSpPr>
          <p:nvPr/>
        </p:nvCxnSpPr>
        <p:spPr>
          <a:xfrm flipV="1">
            <a:off x="6768244" y="4325963"/>
            <a:ext cx="0" cy="1008112"/>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096D1CF7-7A4B-4741-B233-3CA6EBA96846}"/>
              </a:ext>
            </a:extLst>
          </p:cNvPr>
          <p:cNvCxnSpPr>
            <a:cxnSpLocks/>
            <a:stCxn id="7" idx="0"/>
          </p:cNvCxnSpPr>
          <p:nvPr/>
        </p:nvCxnSpPr>
        <p:spPr>
          <a:xfrm flipV="1">
            <a:off x="4608004" y="4325963"/>
            <a:ext cx="0" cy="1008112"/>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BDBC89-B63D-4EAF-AC98-BA3EFE88BB4E}"/>
              </a:ext>
            </a:extLst>
          </p:cNvPr>
          <p:cNvSpPr>
            <a:spLocks noGrp="1"/>
          </p:cNvSpPr>
          <p:nvPr>
            <p:ph type="ctrTitle"/>
          </p:nvPr>
        </p:nvSpPr>
        <p:spPr>
          <a:xfrm>
            <a:off x="685800" y="1196752"/>
            <a:ext cx="7772400" cy="3960440"/>
          </a:xfrm>
        </p:spPr>
        <p:txBody>
          <a:bodyPr/>
          <a:lstStyle/>
          <a:p>
            <a:r>
              <a:rPr lang="fr-FR" dirty="0"/>
              <a:t>Du côté des </a:t>
            </a:r>
            <a:r>
              <a:rPr lang="fr-FR" dirty="0" err="1"/>
              <a:t>professionnel.le.s</a:t>
            </a:r>
            <a:endParaRPr lang="fr-FR" dirty="0"/>
          </a:p>
        </p:txBody>
      </p:sp>
    </p:spTree>
    <p:extLst>
      <p:ext uri="{BB962C8B-B14F-4D97-AF65-F5344CB8AC3E}">
        <p14:creationId xmlns:p14="http://schemas.microsoft.com/office/powerpoint/2010/main" val="302095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C9AC48-B596-4993-AAB1-CD594E08E184}"/>
              </a:ext>
            </a:extLst>
          </p:cNvPr>
          <p:cNvSpPr>
            <a:spLocks noGrp="1"/>
          </p:cNvSpPr>
          <p:nvPr>
            <p:ph type="title"/>
          </p:nvPr>
        </p:nvSpPr>
        <p:spPr>
          <a:xfrm>
            <a:off x="451490" y="476672"/>
            <a:ext cx="8229600" cy="648072"/>
          </a:xfrm>
        </p:spPr>
        <p:txBody>
          <a:bodyPr/>
          <a:lstStyle/>
          <a:p>
            <a:pPr algn="ctr"/>
            <a:r>
              <a:rPr lang="fr-FR" dirty="0"/>
              <a:t>Du coté des professionnels</a:t>
            </a:r>
          </a:p>
        </p:txBody>
      </p:sp>
      <p:sp>
        <p:nvSpPr>
          <p:cNvPr id="3" name="Espace réservé du contenu 2">
            <a:extLst>
              <a:ext uri="{FF2B5EF4-FFF2-40B4-BE49-F238E27FC236}">
                <a16:creationId xmlns:a16="http://schemas.microsoft.com/office/drawing/2014/main" id="{8B16DAC1-6FA0-41AD-A345-E0346AFF9946}"/>
              </a:ext>
            </a:extLst>
          </p:cNvPr>
          <p:cNvSpPr>
            <a:spLocks noGrp="1"/>
          </p:cNvSpPr>
          <p:nvPr>
            <p:ph idx="1"/>
          </p:nvPr>
        </p:nvSpPr>
        <p:spPr>
          <a:xfrm>
            <a:off x="457200" y="2060848"/>
            <a:ext cx="8229600" cy="4065315"/>
          </a:xfrm>
        </p:spPr>
        <p:txBody>
          <a:bodyPr/>
          <a:lstStyle/>
          <a:p>
            <a:r>
              <a:rPr lang="fr-FR" dirty="0"/>
              <a:t>Prendre soin de soi</a:t>
            </a:r>
          </a:p>
          <a:p>
            <a:r>
              <a:rPr lang="fr-FR" dirty="0"/>
              <a:t>Connaître ses limites et prendre du recul fasse à un sentiment d’impuissance éventuel</a:t>
            </a:r>
          </a:p>
          <a:p>
            <a:r>
              <a:rPr lang="fr-FR" dirty="0"/>
              <a:t>Collaborer avec d’autres structures, partenaires</a:t>
            </a:r>
          </a:p>
          <a:p>
            <a:r>
              <a:rPr lang="fr-FR" dirty="0"/>
              <a:t>Se former</a:t>
            </a:r>
          </a:p>
          <a:p>
            <a:r>
              <a:rPr lang="fr-FR" b="1" dirty="0"/>
              <a:t>Cohésion d’équipe essentielle </a:t>
            </a:r>
          </a:p>
          <a:p>
            <a:endParaRPr lang="fr-FR" dirty="0"/>
          </a:p>
        </p:txBody>
      </p:sp>
    </p:spTree>
    <p:extLst>
      <p:ext uri="{BB962C8B-B14F-4D97-AF65-F5344CB8AC3E}">
        <p14:creationId xmlns:p14="http://schemas.microsoft.com/office/powerpoint/2010/main" val="205636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B15CA1-CC96-438E-84CE-CC7D34A92FD2}"/>
              </a:ext>
            </a:extLst>
          </p:cNvPr>
          <p:cNvSpPr>
            <a:spLocks noGrp="1"/>
          </p:cNvSpPr>
          <p:nvPr>
            <p:ph type="title"/>
          </p:nvPr>
        </p:nvSpPr>
        <p:spPr/>
        <p:txBody>
          <a:bodyPr/>
          <a:lstStyle/>
          <a:p>
            <a:r>
              <a:rPr lang="fr-FR" dirty="0"/>
              <a:t>Questions</a:t>
            </a:r>
          </a:p>
        </p:txBody>
      </p:sp>
      <p:sp>
        <p:nvSpPr>
          <p:cNvPr id="3" name="Espace réservé du contenu 2">
            <a:extLst>
              <a:ext uri="{FF2B5EF4-FFF2-40B4-BE49-F238E27FC236}">
                <a16:creationId xmlns:a16="http://schemas.microsoft.com/office/drawing/2014/main" id="{BE180D3C-982C-4384-AFB9-2D83E5E9AF27}"/>
              </a:ext>
            </a:extLst>
          </p:cNvPr>
          <p:cNvSpPr>
            <a:spLocks noGrp="1"/>
          </p:cNvSpPr>
          <p:nvPr>
            <p:ph idx="1"/>
          </p:nvPr>
        </p:nvSpPr>
        <p:spPr/>
        <p:txBody>
          <a:bodyPr>
            <a:normAutofit fontScale="92500" lnSpcReduction="10000"/>
          </a:bodyPr>
          <a:lstStyle/>
          <a:p>
            <a:pPr marL="0" indent="0" algn="ctr">
              <a:buNone/>
            </a:pPr>
            <a:r>
              <a:rPr lang="fr-FR" sz="2800" b="1" dirty="0">
                <a:effectLst>
                  <a:outerShdw blurRad="38100" dist="38100" dir="2700000" algn="tl">
                    <a:srgbClr val="000000">
                      <a:alpha val="43137"/>
                    </a:srgbClr>
                  </a:outerShdw>
                </a:effectLst>
              </a:rPr>
              <a:t>Merci au réseau PERINAT92 qui a permis ce webinaire </a:t>
            </a:r>
          </a:p>
          <a:p>
            <a:pPr marL="0" indent="0" algn="ctr">
              <a:buNone/>
            </a:pPr>
            <a:endParaRPr lang="fr-FR" dirty="0"/>
          </a:p>
          <a:p>
            <a:pPr marL="0" indent="0" algn="ctr">
              <a:buNone/>
            </a:pPr>
            <a:r>
              <a:rPr lang="fr-FR" dirty="0"/>
              <a:t>Coordonnées du parcours DIANE</a:t>
            </a:r>
          </a:p>
          <a:p>
            <a:pPr marL="0" indent="0" algn="ctr">
              <a:buNone/>
            </a:pPr>
            <a:r>
              <a:rPr lang="fr-FR" dirty="0"/>
              <a:t>01 47 69 73 79</a:t>
            </a:r>
          </a:p>
          <a:p>
            <a:pPr marL="0" indent="0" algn="ctr">
              <a:buNone/>
            </a:pPr>
            <a:r>
              <a:rPr lang="fr-FR" dirty="0">
                <a:hlinkClick r:id="rId2"/>
              </a:rPr>
              <a:t>Parcours.diane@ch-nanterre.fr</a:t>
            </a:r>
            <a:endParaRPr lang="fr-FR" dirty="0"/>
          </a:p>
          <a:p>
            <a:pPr marL="0" indent="0" algn="ctr">
              <a:buNone/>
            </a:pPr>
            <a:r>
              <a:rPr lang="fr-FR" dirty="0">
                <a:hlinkClick r:id="rId3"/>
              </a:rPr>
              <a:t>Parcours.diane@ch-nanterre.mssante.fr</a:t>
            </a:r>
            <a:endParaRPr lang="fr-FR" dirty="0"/>
          </a:p>
          <a:p>
            <a:pPr marL="0" indent="0" algn="ctr">
              <a:buNone/>
            </a:pPr>
            <a:endParaRPr lang="fr-FR" dirty="0"/>
          </a:p>
          <a:p>
            <a:pPr marL="0" indent="0" algn="ctr">
              <a:buNone/>
            </a:pPr>
            <a:r>
              <a:rPr lang="fr-FR" sz="2800" dirty="0"/>
              <a:t>Marie Frugier (coordinatrice) : 06 40 72 86 35 (juste pour les professionnels)</a:t>
            </a:r>
          </a:p>
          <a:p>
            <a:pPr marL="0" indent="0" algn="ctr">
              <a:buNone/>
            </a:pPr>
            <a:endParaRPr lang="fr-FR" dirty="0"/>
          </a:p>
        </p:txBody>
      </p:sp>
    </p:spTree>
    <p:extLst>
      <p:ext uri="{BB962C8B-B14F-4D97-AF65-F5344CB8AC3E}">
        <p14:creationId xmlns:p14="http://schemas.microsoft.com/office/powerpoint/2010/main" val="342651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D5AA4-5FBE-49D2-9A46-F7367FE13F7E}"/>
              </a:ext>
            </a:extLst>
          </p:cNvPr>
          <p:cNvSpPr>
            <a:spLocks noGrp="1"/>
          </p:cNvSpPr>
          <p:nvPr>
            <p:ph type="title"/>
          </p:nvPr>
        </p:nvSpPr>
        <p:spPr>
          <a:xfrm>
            <a:off x="118762" y="332656"/>
            <a:ext cx="8895425" cy="916336"/>
          </a:xfrm>
        </p:spPr>
        <p:txBody>
          <a:bodyPr/>
          <a:lstStyle/>
          <a:p>
            <a:pPr algn="ctr"/>
            <a:r>
              <a:rPr lang="fr-FR" dirty="0"/>
              <a:t>Comment détecter les violences ?</a:t>
            </a:r>
          </a:p>
        </p:txBody>
      </p:sp>
      <p:sp>
        <p:nvSpPr>
          <p:cNvPr id="3" name="Espace réservé du contenu 2">
            <a:extLst>
              <a:ext uri="{FF2B5EF4-FFF2-40B4-BE49-F238E27FC236}">
                <a16:creationId xmlns:a16="http://schemas.microsoft.com/office/drawing/2014/main" id="{9D61ACBF-2F25-4E3D-9424-89630BAE4B55}"/>
              </a:ext>
            </a:extLst>
          </p:cNvPr>
          <p:cNvSpPr>
            <a:spLocks noGrp="1"/>
          </p:cNvSpPr>
          <p:nvPr>
            <p:ph idx="1"/>
          </p:nvPr>
        </p:nvSpPr>
        <p:spPr>
          <a:xfrm>
            <a:off x="118762" y="2132856"/>
            <a:ext cx="8748944" cy="3394472"/>
          </a:xfrm>
        </p:spPr>
        <p:txBody>
          <a:bodyPr>
            <a:normAutofit fontScale="92500" lnSpcReduction="20000"/>
          </a:bodyPr>
          <a:lstStyle/>
          <a:p>
            <a:pPr marL="0" indent="0" algn="just">
              <a:buNone/>
            </a:pPr>
            <a:r>
              <a:rPr lang="fr-FR" sz="2250" b="1" dirty="0">
                <a:solidFill>
                  <a:schemeClr val="tx2">
                    <a:lumMod val="60000"/>
                    <a:lumOff val="40000"/>
                  </a:schemeClr>
                </a:solidFill>
              </a:rPr>
              <a:t>Questionner :</a:t>
            </a:r>
          </a:p>
          <a:p>
            <a:pPr lvl="1"/>
            <a:r>
              <a:rPr lang="fr-FR" dirty="0"/>
              <a:t> Avez-vous déjà connu des violences au cours de votre vie ?</a:t>
            </a:r>
          </a:p>
          <a:p>
            <a:pPr lvl="1"/>
            <a:r>
              <a:rPr lang="fr-FR" dirty="0"/>
              <a:t> Comment ça se passe à la maison ?</a:t>
            </a:r>
          </a:p>
          <a:p>
            <a:pPr lvl="1"/>
            <a:r>
              <a:rPr lang="fr-FR" dirty="0"/>
              <a:t> Quelles sont vos relations avec votre conjoint ? </a:t>
            </a:r>
          </a:p>
          <a:p>
            <a:pPr marL="0" indent="0">
              <a:buNone/>
            </a:pPr>
            <a:endParaRPr lang="fr-FR" dirty="0"/>
          </a:p>
          <a:p>
            <a:pPr marL="0" indent="0" algn="just">
              <a:buNone/>
            </a:pPr>
            <a:r>
              <a:rPr lang="fr-FR" dirty="0"/>
              <a:t>Le</a:t>
            </a:r>
            <a:r>
              <a:rPr lang="fr-FR" b="1" dirty="0"/>
              <a:t> dépistage systématique </a:t>
            </a:r>
            <a:r>
              <a:rPr lang="fr-FR" dirty="0"/>
              <a:t>au cours d’un entretien ou d’une consultation reste le meilleur moyen de ne pas passer à côté des violences cachées.</a:t>
            </a:r>
            <a:r>
              <a:rPr lang="fr-FR" b="1" dirty="0"/>
              <a:t> </a:t>
            </a:r>
            <a:endParaRPr lang="fr-FR" dirty="0"/>
          </a:p>
          <a:p>
            <a:endParaRPr lang="fr-FR" dirty="0"/>
          </a:p>
        </p:txBody>
      </p:sp>
    </p:spTree>
    <p:extLst>
      <p:ext uri="{BB962C8B-B14F-4D97-AF65-F5344CB8AC3E}">
        <p14:creationId xmlns:p14="http://schemas.microsoft.com/office/powerpoint/2010/main" val="350700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D940FB-90AF-4297-AAFB-2C6067452CC2}"/>
              </a:ext>
            </a:extLst>
          </p:cNvPr>
          <p:cNvSpPr>
            <a:spLocks noGrp="1"/>
          </p:cNvSpPr>
          <p:nvPr>
            <p:ph type="title"/>
          </p:nvPr>
        </p:nvSpPr>
        <p:spPr/>
        <p:txBody>
          <a:bodyPr/>
          <a:lstStyle/>
          <a:p>
            <a:r>
              <a:rPr lang="fr-FR" dirty="0"/>
              <a:t>Attitude d’écoute :</a:t>
            </a:r>
          </a:p>
        </p:txBody>
      </p:sp>
      <p:sp>
        <p:nvSpPr>
          <p:cNvPr id="3" name="Espace réservé du contenu 2">
            <a:extLst>
              <a:ext uri="{FF2B5EF4-FFF2-40B4-BE49-F238E27FC236}">
                <a16:creationId xmlns:a16="http://schemas.microsoft.com/office/drawing/2014/main" id="{9D280315-2178-4A95-85EA-E04B2F2088EE}"/>
              </a:ext>
            </a:extLst>
          </p:cNvPr>
          <p:cNvSpPr>
            <a:spLocks noGrp="1"/>
          </p:cNvSpPr>
          <p:nvPr>
            <p:ph idx="1"/>
          </p:nvPr>
        </p:nvSpPr>
        <p:spPr>
          <a:xfrm>
            <a:off x="755576" y="1700808"/>
            <a:ext cx="7560840" cy="4032447"/>
          </a:xfrm>
        </p:spPr>
        <p:txBody>
          <a:bodyPr>
            <a:normAutofit fontScale="25000" lnSpcReduction="20000"/>
          </a:bodyPr>
          <a:lstStyle/>
          <a:p>
            <a:pPr marL="0" indent="0" algn="just">
              <a:buNone/>
            </a:pPr>
            <a:r>
              <a:rPr lang="fr-FR" sz="7200" b="1" dirty="0"/>
              <a:t>Les attitudes de Porter*</a:t>
            </a:r>
            <a:r>
              <a:rPr lang="fr-FR" sz="7200" dirty="0"/>
              <a:t> : attitudes spontanées qui empêchent le discours authentique</a:t>
            </a:r>
          </a:p>
          <a:p>
            <a:pPr marL="0" indent="0">
              <a:buNone/>
            </a:pPr>
            <a:endParaRPr lang="fr-FR" sz="7200" dirty="0"/>
          </a:p>
          <a:p>
            <a:r>
              <a:rPr lang="fr-FR" sz="7200" b="1" dirty="0"/>
              <a:t>Le jugement</a:t>
            </a:r>
            <a:r>
              <a:rPr lang="fr-FR" sz="7200" dirty="0"/>
              <a:t> : c’est bien, c’est mal, tu as raison, tu as eu tord…</a:t>
            </a:r>
          </a:p>
          <a:p>
            <a:r>
              <a:rPr lang="fr-FR" sz="7200" b="1" dirty="0"/>
              <a:t>Interprétation</a:t>
            </a:r>
            <a:r>
              <a:rPr lang="fr-FR" sz="7200" dirty="0"/>
              <a:t> : tu penses que…</a:t>
            </a:r>
          </a:p>
          <a:p>
            <a:r>
              <a:rPr lang="fr-FR" sz="7200" b="1" dirty="0"/>
              <a:t>Soutien</a:t>
            </a:r>
            <a:r>
              <a:rPr lang="fr-FR" sz="7200" dirty="0"/>
              <a:t> : Tu n’es pas seul… Mon pauvre… Je vais t’aider…</a:t>
            </a:r>
          </a:p>
          <a:p>
            <a:r>
              <a:rPr lang="fr-FR" sz="7200" b="1" dirty="0"/>
              <a:t>Décision </a:t>
            </a:r>
            <a:r>
              <a:rPr lang="fr-FR" sz="7200" dirty="0"/>
              <a:t>: Tu devrais faire comme ça… Moi à ta place….</a:t>
            </a:r>
          </a:p>
          <a:p>
            <a:r>
              <a:rPr lang="fr-FR" sz="7200" b="1" dirty="0"/>
              <a:t>Enquête</a:t>
            </a:r>
            <a:r>
              <a:rPr lang="fr-FR" sz="7200" dirty="0"/>
              <a:t> : questions interrogatoires</a:t>
            </a:r>
          </a:p>
          <a:p>
            <a:endParaRPr lang="fr-FR" sz="7200" dirty="0"/>
          </a:p>
          <a:p>
            <a:pPr marL="0" indent="0">
              <a:buNone/>
            </a:pPr>
            <a:r>
              <a:rPr lang="fr-FR" sz="7200" dirty="0"/>
              <a:t>En opposition, E. Porter définit l’empathie par </a:t>
            </a:r>
            <a:r>
              <a:rPr lang="fr-FR" sz="7200" b="1" dirty="0"/>
              <a:t>la seule attitude positive à adopter </a:t>
            </a:r>
            <a:r>
              <a:rPr lang="fr-FR" sz="7200" dirty="0"/>
              <a:t>:</a:t>
            </a:r>
          </a:p>
          <a:p>
            <a:pPr marL="0" indent="0">
              <a:buNone/>
            </a:pPr>
            <a:endParaRPr lang="fr-FR" sz="7200" dirty="0"/>
          </a:p>
          <a:p>
            <a:r>
              <a:rPr lang="fr-FR" sz="7200" b="1" dirty="0"/>
              <a:t>Empathie </a:t>
            </a:r>
            <a:r>
              <a:rPr lang="fr-FR" sz="7200" dirty="0"/>
              <a:t>: Accepter l’autre dans l’état dans lequel il est sans évaluation. Considérer que l’autre a (sa) raison</a:t>
            </a:r>
          </a:p>
          <a:p>
            <a:endParaRPr lang="fr-FR" sz="2850" dirty="0"/>
          </a:p>
          <a:p>
            <a:endParaRPr lang="fr-FR" sz="2850" dirty="0"/>
          </a:p>
          <a:p>
            <a:endParaRPr lang="fr-FR" sz="2850" dirty="0"/>
          </a:p>
          <a:p>
            <a:endParaRPr lang="fr-FR" sz="2850" dirty="0"/>
          </a:p>
          <a:p>
            <a:endParaRPr lang="fr-FR" sz="2850" dirty="0"/>
          </a:p>
          <a:p>
            <a:endParaRPr lang="fr-FR" sz="2850" dirty="0"/>
          </a:p>
          <a:p>
            <a:endParaRPr lang="fr-FR" sz="4800" dirty="0"/>
          </a:p>
          <a:p>
            <a:pPr marL="0" indent="0" algn="r">
              <a:buNone/>
            </a:pPr>
            <a:r>
              <a:rPr lang="fr-FR" sz="3300" dirty="0"/>
              <a:t>*</a:t>
            </a:r>
            <a:r>
              <a:rPr lang="fr-FR" sz="3300" dirty="0" err="1"/>
              <a:t>Ellias</a:t>
            </a:r>
            <a:r>
              <a:rPr lang="fr-FR" sz="3300" dirty="0"/>
              <a:t> Hull Porter, psychologue américain du 20e siècle</a:t>
            </a:r>
          </a:p>
          <a:p>
            <a:pPr marL="0" indent="0" algn="r">
              <a:buNone/>
            </a:pPr>
            <a:r>
              <a:rPr lang="fr-FR" sz="3300" dirty="0">
                <a:hlinkClick r:id="rId2"/>
              </a:rPr>
              <a:t>https://www.communicationorale.com/les-differentes-approches-de-la-communication-orale/attitude-de-porter/</a:t>
            </a:r>
            <a:r>
              <a:rPr lang="fr-FR" sz="3300" dirty="0"/>
              <a:t> </a:t>
            </a:r>
          </a:p>
        </p:txBody>
      </p:sp>
    </p:spTree>
    <p:extLst>
      <p:ext uri="{BB962C8B-B14F-4D97-AF65-F5344CB8AC3E}">
        <p14:creationId xmlns:p14="http://schemas.microsoft.com/office/powerpoint/2010/main" val="134107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DF57B-7C4B-4D62-BCE9-0F53B81C2417}"/>
              </a:ext>
            </a:extLst>
          </p:cNvPr>
          <p:cNvSpPr>
            <a:spLocks noGrp="1"/>
          </p:cNvSpPr>
          <p:nvPr>
            <p:ph type="title"/>
          </p:nvPr>
        </p:nvSpPr>
        <p:spPr>
          <a:xfrm>
            <a:off x="1043608" y="488810"/>
            <a:ext cx="6172200" cy="486054"/>
          </a:xfrm>
        </p:spPr>
        <p:txBody>
          <a:bodyPr>
            <a:normAutofit fontScale="90000"/>
          </a:bodyPr>
          <a:lstStyle/>
          <a:p>
            <a:r>
              <a:rPr lang="fr-FR" b="1" dirty="0">
                <a:solidFill>
                  <a:srgbClr val="0070C0"/>
                </a:solidFill>
              </a:rPr>
              <a:t>Comment écouter :</a:t>
            </a:r>
          </a:p>
        </p:txBody>
      </p:sp>
      <p:sp>
        <p:nvSpPr>
          <p:cNvPr id="3" name="Espace réservé du contenu 2">
            <a:extLst>
              <a:ext uri="{FF2B5EF4-FFF2-40B4-BE49-F238E27FC236}">
                <a16:creationId xmlns:a16="http://schemas.microsoft.com/office/drawing/2014/main" id="{BCB15CB2-957C-427C-9DC2-A9ED3ECE53E2}"/>
              </a:ext>
            </a:extLst>
          </p:cNvPr>
          <p:cNvSpPr>
            <a:spLocks noGrp="1"/>
          </p:cNvSpPr>
          <p:nvPr>
            <p:ph idx="1"/>
          </p:nvPr>
        </p:nvSpPr>
        <p:spPr/>
        <p:txBody>
          <a:bodyPr>
            <a:normAutofit/>
          </a:bodyPr>
          <a:lstStyle/>
          <a:p>
            <a:r>
              <a:rPr lang="fr-FR" sz="1500" b="1" dirty="0"/>
              <a:t>Ecoute active </a:t>
            </a:r>
          </a:p>
          <a:p>
            <a:pPr lvl="1"/>
            <a:r>
              <a:rPr lang="fr-FR" sz="1500" dirty="0"/>
              <a:t>Ecouter sans rien faire d’autre en même temps, regarder la patiente</a:t>
            </a:r>
          </a:p>
          <a:p>
            <a:pPr lvl="1"/>
            <a:r>
              <a:rPr lang="fr-FR" sz="1500" dirty="0"/>
              <a:t>Lui laisser le temps de s’exprimer</a:t>
            </a:r>
          </a:p>
          <a:p>
            <a:pPr lvl="1"/>
            <a:r>
              <a:rPr lang="fr-FR" sz="1500" dirty="0"/>
              <a:t>Reformuler les propos de la patiente pour ne pas interpréter sa parole</a:t>
            </a:r>
          </a:p>
          <a:p>
            <a:pPr lvl="1"/>
            <a:r>
              <a:rPr lang="fr-FR" sz="1500" dirty="0"/>
              <a:t>Utiliser des questions ouvertes </a:t>
            </a:r>
          </a:p>
          <a:p>
            <a:pPr lvl="1"/>
            <a:r>
              <a:rPr lang="fr-FR" sz="1500" dirty="0"/>
              <a:t>Accepter les silences</a:t>
            </a:r>
          </a:p>
          <a:p>
            <a:r>
              <a:rPr lang="fr-FR" sz="1500" b="1" dirty="0"/>
              <a:t>Valorisez son courage de parler</a:t>
            </a:r>
            <a:r>
              <a:rPr lang="fr-FR" sz="1500" dirty="0"/>
              <a:t>. Les personnes victimes de violences n’ont plus d’estime d’elle-même, ainsi vous l’inciterez à sortir du silence</a:t>
            </a:r>
          </a:p>
          <a:p>
            <a:r>
              <a:rPr lang="fr-FR" sz="1500" b="1" dirty="0"/>
              <a:t>Déculpabilisez la patiente. </a:t>
            </a:r>
            <a:r>
              <a:rPr lang="fr-FR" sz="1500" dirty="0"/>
              <a:t>Un sentiment de honte est souvent très présent chez ces patientes, ce qui les contraint à taire les violences subies. </a:t>
            </a:r>
          </a:p>
          <a:p>
            <a:r>
              <a:rPr lang="fr-FR" sz="1500" b="1" dirty="0"/>
              <a:t>Faire un rappel de la loi</a:t>
            </a:r>
            <a:r>
              <a:rPr lang="fr-FR" sz="1500" dirty="0"/>
              <a:t>. Certaines patientes n’ont pas connaissances des lois françaises qui les protègent contre les violences. </a:t>
            </a:r>
          </a:p>
          <a:p>
            <a:pPr marL="0" indent="0">
              <a:buNone/>
            </a:pPr>
            <a:endParaRPr lang="fr-FR" sz="1350" dirty="0"/>
          </a:p>
        </p:txBody>
      </p:sp>
    </p:spTree>
    <p:extLst>
      <p:ext uri="{BB962C8B-B14F-4D97-AF65-F5344CB8AC3E}">
        <p14:creationId xmlns:p14="http://schemas.microsoft.com/office/powerpoint/2010/main" val="338571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3F67B4-3178-4E61-BF8C-80A3BEB04946}"/>
              </a:ext>
            </a:extLst>
          </p:cNvPr>
          <p:cNvSpPr>
            <a:spLocks noGrp="1"/>
          </p:cNvSpPr>
          <p:nvPr>
            <p:ph type="title"/>
          </p:nvPr>
        </p:nvSpPr>
        <p:spPr>
          <a:xfrm>
            <a:off x="539552" y="404664"/>
            <a:ext cx="8229600" cy="792088"/>
          </a:xfrm>
        </p:spPr>
        <p:txBody>
          <a:bodyPr>
            <a:normAutofit fontScale="90000"/>
          </a:bodyPr>
          <a:lstStyle/>
          <a:p>
            <a:r>
              <a:rPr lang="fr-FR" dirty="0" err="1"/>
              <a:t>Violentomètre</a:t>
            </a:r>
            <a:br>
              <a:rPr lang="fr-FR" dirty="0"/>
            </a:br>
            <a:br>
              <a:rPr lang="fr-FR" dirty="0"/>
            </a:br>
            <a:endParaRPr lang="fr-FR" sz="1300" b="0" dirty="0">
              <a:solidFill>
                <a:schemeClr val="tx1"/>
              </a:solidFill>
            </a:endParaRPr>
          </a:p>
        </p:txBody>
      </p:sp>
      <p:pic>
        <p:nvPicPr>
          <p:cNvPr id="8" name="Espace réservé du contenu 7">
            <a:extLst>
              <a:ext uri="{FF2B5EF4-FFF2-40B4-BE49-F238E27FC236}">
                <a16:creationId xmlns:a16="http://schemas.microsoft.com/office/drawing/2014/main" id="{66157AC5-60FA-4F42-A5BE-2287593C5CCB}"/>
              </a:ext>
            </a:extLst>
          </p:cNvPr>
          <p:cNvPicPr>
            <a:picLocks noGrp="1" noChangeAspect="1"/>
          </p:cNvPicPr>
          <p:nvPr>
            <p:ph idx="1"/>
          </p:nvPr>
        </p:nvPicPr>
        <p:blipFill>
          <a:blip r:embed="rId2"/>
          <a:stretch>
            <a:fillRect/>
          </a:stretch>
        </p:blipFill>
        <p:spPr>
          <a:xfrm>
            <a:off x="251520" y="1988840"/>
            <a:ext cx="8517633" cy="2927890"/>
          </a:xfrm>
          <a:prstGeom prst="rect">
            <a:avLst/>
          </a:prstGeom>
        </p:spPr>
      </p:pic>
      <p:sp>
        <p:nvSpPr>
          <p:cNvPr id="4" name="Rectangle 3">
            <a:extLst>
              <a:ext uri="{FF2B5EF4-FFF2-40B4-BE49-F238E27FC236}">
                <a16:creationId xmlns:a16="http://schemas.microsoft.com/office/drawing/2014/main" id="{E193E0B4-FA29-4565-905A-47C244EF3B5C}"/>
              </a:ext>
            </a:extLst>
          </p:cNvPr>
          <p:cNvSpPr/>
          <p:nvPr/>
        </p:nvSpPr>
        <p:spPr>
          <a:xfrm>
            <a:off x="1403648" y="5373216"/>
            <a:ext cx="7164288" cy="261610"/>
          </a:xfrm>
          <a:prstGeom prst="rect">
            <a:avLst/>
          </a:prstGeom>
        </p:spPr>
        <p:txBody>
          <a:bodyPr wrap="square">
            <a:spAutoFit/>
          </a:bodyPr>
          <a:lstStyle/>
          <a:p>
            <a:r>
              <a:rPr lang="fr-FR" sz="1100" dirty="0"/>
              <a:t>https://m.centre-hubertine-auclert.fr/article/outil-de-prevention-des-violences-le-violentometre</a:t>
            </a:r>
          </a:p>
        </p:txBody>
      </p:sp>
    </p:spTree>
    <p:extLst>
      <p:ext uri="{BB962C8B-B14F-4D97-AF65-F5344CB8AC3E}">
        <p14:creationId xmlns:p14="http://schemas.microsoft.com/office/powerpoint/2010/main" val="335499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4A627-1EFD-4C92-9214-2B3048BA8175}"/>
              </a:ext>
            </a:extLst>
          </p:cNvPr>
          <p:cNvSpPr>
            <a:spLocks noGrp="1"/>
          </p:cNvSpPr>
          <p:nvPr>
            <p:ph type="title"/>
          </p:nvPr>
        </p:nvSpPr>
        <p:spPr>
          <a:xfrm>
            <a:off x="0" y="0"/>
            <a:ext cx="9144000" cy="1412775"/>
          </a:xfrm>
        </p:spPr>
        <p:txBody>
          <a:bodyPr>
            <a:normAutofit/>
          </a:bodyPr>
          <a:lstStyle/>
          <a:p>
            <a:pPr algn="ctr"/>
            <a:r>
              <a:rPr lang="fr-FR" dirty="0"/>
              <a:t>CONTEXTE    </a:t>
            </a:r>
            <a:r>
              <a:rPr lang="fr-FR" sz="2000" dirty="0"/>
              <a:t>1/2</a:t>
            </a:r>
            <a:endParaRPr lang="fr-FR" u="sng" dirty="0">
              <a:effectLst>
                <a:outerShdw blurRad="38100" dist="38100" dir="2700000" algn="tl">
                  <a:srgbClr val="000000">
                    <a:alpha val="43137"/>
                  </a:srgbClr>
                </a:outerShdw>
              </a:effectLst>
            </a:endParaRPr>
          </a:p>
        </p:txBody>
      </p:sp>
      <p:sp>
        <p:nvSpPr>
          <p:cNvPr id="3" name="Espace réservé du contenu 2">
            <a:extLst>
              <a:ext uri="{FF2B5EF4-FFF2-40B4-BE49-F238E27FC236}">
                <a16:creationId xmlns:a16="http://schemas.microsoft.com/office/drawing/2014/main" id="{3C923FA2-20CE-4AF8-8626-D74CE068AA1A}"/>
              </a:ext>
            </a:extLst>
          </p:cNvPr>
          <p:cNvSpPr>
            <a:spLocks noGrp="1"/>
          </p:cNvSpPr>
          <p:nvPr>
            <p:ph idx="1"/>
          </p:nvPr>
        </p:nvSpPr>
        <p:spPr>
          <a:xfrm>
            <a:off x="107504" y="1600200"/>
            <a:ext cx="8928992" cy="4525963"/>
          </a:xfrm>
        </p:spPr>
        <p:txBody>
          <a:bodyPr>
            <a:normAutofit fontScale="70000" lnSpcReduction="20000"/>
          </a:bodyPr>
          <a:lstStyle/>
          <a:p>
            <a:pPr marL="0" indent="0">
              <a:buNone/>
            </a:pPr>
            <a:r>
              <a:rPr lang="fr-FR" sz="4000" b="1" dirty="0">
                <a:solidFill>
                  <a:schemeClr val="tx2">
                    <a:lumMod val="60000"/>
                    <a:lumOff val="40000"/>
                  </a:schemeClr>
                </a:solidFill>
              </a:rPr>
              <a:t>Parcours de prise en charge à portée départementale (92)</a:t>
            </a:r>
          </a:p>
          <a:p>
            <a:pPr marL="0" indent="0">
              <a:buNone/>
            </a:pPr>
            <a:endParaRPr lang="fr-FR" sz="2600" b="1" dirty="0">
              <a:solidFill>
                <a:schemeClr val="tx2">
                  <a:lumMod val="60000"/>
                  <a:lumOff val="40000"/>
                </a:schemeClr>
              </a:solidFill>
            </a:endParaRPr>
          </a:p>
          <a:p>
            <a:pPr marL="0" indent="0" algn="ctr">
              <a:lnSpc>
                <a:spcPct val="170000"/>
              </a:lnSpc>
              <a:buNone/>
            </a:pPr>
            <a:r>
              <a:rPr lang="fr-FR" dirty="0"/>
              <a:t>Dispositif financé par l’ARS dans le cadre d’un appel à projet : </a:t>
            </a:r>
          </a:p>
          <a:p>
            <a:pPr marL="0" indent="0" algn="ctr">
              <a:lnSpc>
                <a:spcPct val="170000"/>
              </a:lnSpc>
              <a:buNone/>
            </a:pPr>
            <a:r>
              <a:rPr lang="fr-FR" dirty="0"/>
              <a:t>le CASH de Nanterre a répondu et a été désigné lauréat courant 2022</a:t>
            </a:r>
            <a:endParaRPr lang="fr-FR" sz="2800" b="1" dirty="0">
              <a:solidFill>
                <a:schemeClr val="tx2">
                  <a:lumMod val="60000"/>
                  <a:lumOff val="40000"/>
                </a:schemeClr>
              </a:solidFill>
            </a:endParaRPr>
          </a:p>
          <a:p>
            <a:pPr marL="0" lvl="0" indent="0" algn="just">
              <a:buNone/>
            </a:pPr>
            <a:endParaRPr lang="fr-FR" sz="2200" dirty="0"/>
          </a:p>
          <a:p>
            <a:pPr marL="0" lvl="0" indent="0" algn="just">
              <a:buNone/>
            </a:pPr>
            <a:r>
              <a:rPr lang="fr-FR" sz="2600" b="1" dirty="0"/>
              <a:t>Un parcours de soins et de coordination, somatique, psychique et social : </a:t>
            </a:r>
          </a:p>
          <a:p>
            <a:pPr lvl="1" algn="just"/>
            <a:r>
              <a:rPr lang="fr-FR" sz="2300" dirty="0"/>
              <a:t>Délai de prise en charge d’1 semaine (actuellement) des femmes victimes de violences </a:t>
            </a:r>
          </a:p>
          <a:p>
            <a:pPr lvl="1" algn="just"/>
            <a:r>
              <a:rPr lang="fr-FR" sz="2300" dirty="0"/>
              <a:t>Principe de confidentialité : dans un bureau dédié au sein de l’hôpital</a:t>
            </a:r>
          </a:p>
          <a:p>
            <a:pPr lvl="1" algn="just"/>
            <a:r>
              <a:rPr lang="fr-FR" sz="2300" dirty="0"/>
              <a:t>Prise en compte de l’impact sur les enfants, souvent témoins ou victimes de violences</a:t>
            </a:r>
          </a:p>
          <a:p>
            <a:pPr lvl="1" algn="just"/>
            <a:endParaRPr lang="fr-FR" sz="1800" dirty="0"/>
          </a:p>
          <a:p>
            <a:pPr marL="0" lvl="0" indent="0" algn="just">
              <a:buNone/>
            </a:pPr>
            <a:r>
              <a:rPr lang="fr-FR" sz="2600" b="1" dirty="0"/>
              <a:t>Moyens : </a:t>
            </a:r>
          </a:p>
          <a:p>
            <a:pPr lvl="1" algn="just"/>
            <a:r>
              <a:rPr lang="fr-FR" sz="2300" dirty="0"/>
              <a:t>Equipe de </a:t>
            </a:r>
            <a:r>
              <a:rPr lang="fr-FR" sz="2300" dirty="0" err="1"/>
              <a:t>professionnel.le.s</a:t>
            </a:r>
            <a:r>
              <a:rPr lang="fr-FR" sz="2300" dirty="0"/>
              <a:t> dédiée : Sage-Femme, psychologue, Conseillère conjugale et familiale, Infirmière, Assistante Sociale. </a:t>
            </a:r>
          </a:p>
          <a:p>
            <a:pPr lvl="1" algn="just"/>
            <a:r>
              <a:rPr lang="fr-FR" sz="2300" dirty="0"/>
              <a:t>Ressources médicales intra hospitalières et multiples partenaires </a:t>
            </a:r>
          </a:p>
          <a:p>
            <a:pPr lvl="1" algn="just"/>
            <a:r>
              <a:rPr lang="fr-FR" sz="2300" dirty="0"/>
              <a:t>Formation et sensibilisation des </a:t>
            </a:r>
            <a:r>
              <a:rPr lang="fr-FR" sz="2300" dirty="0" err="1"/>
              <a:t>professionnel.le.s</a:t>
            </a:r>
            <a:r>
              <a:rPr lang="fr-FR" sz="2300" dirty="0"/>
              <a:t> de santé</a:t>
            </a:r>
          </a:p>
          <a:p>
            <a:pPr marL="0" indent="0" algn="ctr">
              <a:buNone/>
            </a:pPr>
            <a:endParaRPr lang="fr-FR" dirty="0"/>
          </a:p>
        </p:txBody>
      </p:sp>
    </p:spTree>
    <p:extLst>
      <p:ext uri="{BB962C8B-B14F-4D97-AF65-F5344CB8AC3E}">
        <p14:creationId xmlns:p14="http://schemas.microsoft.com/office/powerpoint/2010/main" val="1750390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379A9-1CCF-4C07-B2DF-FEEA67C2E6FD}"/>
              </a:ext>
            </a:extLst>
          </p:cNvPr>
          <p:cNvSpPr>
            <a:spLocks noGrp="1"/>
          </p:cNvSpPr>
          <p:nvPr>
            <p:ph type="title"/>
          </p:nvPr>
        </p:nvSpPr>
        <p:spPr>
          <a:xfrm>
            <a:off x="683568" y="488810"/>
            <a:ext cx="6172200" cy="486054"/>
          </a:xfrm>
        </p:spPr>
        <p:txBody>
          <a:bodyPr>
            <a:normAutofit fontScale="90000"/>
          </a:bodyPr>
          <a:lstStyle/>
          <a:p>
            <a:r>
              <a:rPr lang="fr-FR" dirty="0"/>
              <a:t>Evaluer le danger</a:t>
            </a:r>
          </a:p>
        </p:txBody>
      </p:sp>
      <p:sp>
        <p:nvSpPr>
          <p:cNvPr id="3" name="Espace réservé du contenu 2">
            <a:extLst>
              <a:ext uri="{FF2B5EF4-FFF2-40B4-BE49-F238E27FC236}">
                <a16:creationId xmlns:a16="http://schemas.microsoft.com/office/drawing/2014/main" id="{4D2817E1-568C-4218-8732-19C751D90D19}"/>
              </a:ext>
            </a:extLst>
          </p:cNvPr>
          <p:cNvSpPr>
            <a:spLocks noGrp="1"/>
          </p:cNvSpPr>
          <p:nvPr>
            <p:ph idx="1"/>
          </p:nvPr>
        </p:nvSpPr>
        <p:spPr/>
        <p:txBody>
          <a:bodyPr>
            <a:normAutofit/>
          </a:bodyPr>
          <a:lstStyle/>
          <a:p>
            <a:pPr marL="0" indent="0" algn="ctr">
              <a:buNone/>
            </a:pPr>
            <a:r>
              <a:rPr lang="fr-FR" b="1" u="sng" dirty="0"/>
              <a:t>Deux éléments à évaluer </a:t>
            </a:r>
          </a:p>
          <a:p>
            <a:pPr marL="0" indent="0" algn="ctr">
              <a:buNone/>
            </a:pPr>
            <a:endParaRPr lang="fr-FR" b="1" dirty="0"/>
          </a:p>
          <a:p>
            <a:pPr marL="0" indent="0" algn="ctr">
              <a:buNone/>
            </a:pPr>
            <a:r>
              <a:rPr lang="fr-FR" sz="3300" b="1" dirty="0">
                <a:effectLst>
                  <a:outerShdw blurRad="38100" dist="38100" dir="2700000" algn="tl">
                    <a:srgbClr val="000000">
                      <a:alpha val="43137"/>
                    </a:srgbClr>
                  </a:outerShdw>
                </a:effectLst>
              </a:rPr>
              <a:t>L’ampleur des violences</a:t>
            </a:r>
          </a:p>
          <a:p>
            <a:pPr marL="0" indent="0" algn="ctr">
              <a:buNone/>
            </a:pPr>
            <a:r>
              <a:rPr lang="fr-FR" sz="3300" b="1" dirty="0">
                <a:effectLst>
                  <a:outerShdw blurRad="38100" dist="38100" dir="2700000" algn="tl">
                    <a:srgbClr val="000000">
                      <a:alpha val="43137"/>
                    </a:srgbClr>
                  </a:outerShdw>
                </a:effectLst>
              </a:rPr>
              <a:t>et</a:t>
            </a:r>
          </a:p>
          <a:p>
            <a:pPr marL="0" indent="0" algn="ctr">
              <a:buNone/>
            </a:pPr>
            <a:r>
              <a:rPr lang="fr-FR" sz="3300" b="1" dirty="0">
                <a:effectLst>
                  <a:outerShdw blurRad="38100" dist="38100" dir="2700000" algn="tl">
                    <a:srgbClr val="000000">
                      <a:alpha val="43137"/>
                    </a:srgbClr>
                  </a:outerShdw>
                </a:effectLst>
              </a:rPr>
              <a:t>L’emprise</a:t>
            </a:r>
          </a:p>
          <a:p>
            <a:endParaRPr lang="fr-FR" dirty="0"/>
          </a:p>
        </p:txBody>
      </p:sp>
    </p:spTree>
    <p:extLst>
      <p:ext uri="{BB962C8B-B14F-4D97-AF65-F5344CB8AC3E}">
        <p14:creationId xmlns:p14="http://schemas.microsoft.com/office/powerpoint/2010/main" val="1159215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D9565A-06D1-47AF-89D9-400002E22DF2}"/>
              </a:ext>
            </a:extLst>
          </p:cNvPr>
          <p:cNvSpPr>
            <a:spLocks noGrp="1"/>
          </p:cNvSpPr>
          <p:nvPr>
            <p:ph type="title"/>
          </p:nvPr>
        </p:nvSpPr>
        <p:spPr>
          <a:xfrm>
            <a:off x="755576" y="488810"/>
            <a:ext cx="6172200" cy="486054"/>
          </a:xfrm>
        </p:spPr>
        <p:txBody>
          <a:bodyPr>
            <a:normAutofit fontScale="90000"/>
          </a:bodyPr>
          <a:lstStyle/>
          <a:p>
            <a:r>
              <a:rPr lang="fr-FR" dirty="0"/>
              <a:t>Evaluer l’ampleur des violences</a:t>
            </a:r>
          </a:p>
        </p:txBody>
      </p:sp>
      <p:sp>
        <p:nvSpPr>
          <p:cNvPr id="3" name="Espace réservé du contenu 2">
            <a:extLst>
              <a:ext uri="{FF2B5EF4-FFF2-40B4-BE49-F238E27FC236}">
                <a16:creationId xmlns:a16="http://schemas.microsoft.com/office/drawing/2014/main" id="{A9F3D496-6CA5-47E8-A73D-B5623D5CE91B}"/>
              </a:ext>
            </a:extLst>
          </p:cNvPr>
          <p:cNvSpPr>
            <a:spLocks noGrp="1"/>
          </p:cNvSpPr>
          <p:nvPr>
            <p:ph idx="1"/>
          </p:nvPr>
        </p:nvSpPr>
        <p:spPr/>
        <p:txBody>
          <a:bodyPr>
            <a:normAutofit/>
          </a:bodyPr>
          <a:lstStyle/>
          <a:p>
            <a:pPr>
              <a:spcAft>
                <a:spcPts val="450"/>
              </a:spcAft>
            </a:pPr>
            <a:r>
              <a:rPr lang="fr-FR" sz="1350" dirty="0"/>
              <a:t>La multiplicité des violences (verbales, physiques, sexuelles, psychologiques, administratives, financière) et/ou une augmentation de la fréquence de ces dernières</a:t>
            </a:r>
          </a:p>
          <a:p>
            <a:pPr>
              <a:spcAft>
                <a:spcPts val="450"/>
              </a:spcAft>
            </a:pPr>
            <a:r>
              <a:rPr lang="fr-FR" sz="1350" dirty="0"/>
              <a:t>Est-il au courant de son projet de séparation ?</a:t>
            </a:r>
          </a:p>
          <a:p>
            <a:pPr>
              <a:spcAft>
                <a:spcPts val="450"/>
              </a:spcAft>
            </a:pPr>
            <a:r>
              <a:rPr lang="fr-FR" sz="1350" dirty="0"/>
              <a:t>La présence d’enfants, sont-ils utiliser pour faire du chantage ? La victime est-elle enceinte ? </a:t>
            </a:r>
          </a:p>
          <a:p>
            <a:pPr>
              <a:spcAft>
                <a:spcPts val="450"/>
              </a:spcAft>
            </a:pPr>
            <a:r>
              <a:rPr lang="fr-FR" sz="1350" dirty="0"/>
              <a:t>Peur de la victime pour elle ou pour ces enfants, crainte de nouvelles violences</a:t>
            </a:r>
          </a:p>
          <a:p>
            <a:pPr>
              <a:spcAft>
                <a:spcPts val="450"/>
              </a:spcAft>
            </a:pPr>
            <a:r>
              <a:rPr lang="fr-FR" sz="1350" dirty="0"/>
              <a:t>Est-elle incitée au suicide par son partenaire ? </a:t>
            </a:r>
          </a:p>
          <a:p>
            <a:pPr>
              <a:spcAft>
                <a:spcPts val="450"/>
              </a:spcAft>
            </a:pPr>
            <a:r>
              <a:rPr lang="fr-FR" sz="1350" dirty="0"/>
              <a:t>Peut-elle sortir de chez elle ? </a:t>
            </a:r>
          </a:p>
          <a:p>
            <a:pPr>
              <a:spcAft>
                <a:spcPts val="450"/>
              </a:spcAft>
            </a:pPr>
            <a:r>
              <a:rPr lang="fr-FR" sz="1350" dirty="0"/>
              <a:t>Consommation d’alcool, drogues et/ou médicaments ?</a:t>
            </a:r>
          </a:p>
          <a:p>
            <a:pPr>
              <a:spcAft>
                <a:spcPts val="450"/>
              </a:spcAft>
            </a:pPr>
            <a:r>
              <a:rPr lang="fr-FR" sz="1350" dirty="0"/>
              <a:t>Antécédents psychiatriques de l’auteur des violences</a:t>
            </a:r>
          </a:p>
          <a:p>
            <a:pPr>
              <a:spcAft>
                <a:spcPts val="450"/>
              </a:spcAft>
            </a:pPr>
            <a:r>
              <a:rPr lang="fr-FR" sz="1350" dirty="0"/>
              <a:t>La police est-elle déjà intervenue au domicile conjugal? Le partenaire a-t-il déjà eu des altercations avec la police ?</a:t>
            </a:r>
          </a:p>
          <a:p>
            <a:pPr>
              <a:spcAft>
                <a:spcPts val="450"/>
              </a:spcAft>
            </a:pPr>
            <a:r>
              <a:rPr lang="fr-FR" sz="1350" dirty="0"/>
              <a:t>Menaces de mort</a:t>
            </a:r>
          </a:p>
          <a:p>
            <a:pPr>
              <a:spcAft>
                <a:spcPts val="450"/>
              </a:spcAft>
            </a:pPr>
            <a:r>
              <a:rPr lang="fr-FR" sz="1350" dirty="0"/>
              <a:t>Le partenaire possède-t-il des armes à feu ?</a:t>
            </a:r>
          </a:p>
        </p:txBody>
      </p:sp>
    </p:spTree>
    <p:extLst>
      <p:ext uri="{BB962C8B-B14F-4D97-AF65-F5344CB8AC3E}">
        <p14:creationId xmlns:p14="http://schemas.microsoft.com/office/powerpoint/2010/main" val="261981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F69EE4-1191-4A0C-BCC6-08DC11AF4957}"/>
              </a:ext>
            </a:extLst>
          </p:cNvPr>
          <p:cNvSpPr>
            <a:spLocks noGrp="1"/>
          </p:cNvSpPr>
          <p:nvPr>
            <p:ph type="title"/>
          </p:nvPr>
        </p:nvSpPr>
        <p:spPr>
          <a:xfrm>
            <a:off x="755576" y="548680"/>
            <a:ext cx="6172200" cy="486054"/>
          </a:xfrm>
        </p:spPr>
        <p:txBody>
          <a:bodyPr>
            <a:normAutofit fontScale="90000"/>
          </a:bodyPr>
          <a:lstStyle/>
          <a:p>
            <a:r>
              <a:rPr lang="fr-FR" dirty="0"/>
              <a:t>Evaluer l’emprise</a:t>
            </a:r>
          </a:p>
        </p:txBody>
      </p:sp>
      <p:sp>
        <p:nvSpPr>
          <p:cNvPr id="3" name="Espace réservé du contenu 2">
            <a:extLst>
              <a:ext uri="{FF2B5EF4-FFF2-40B4-BE49-F238E27FC236}">
                <a16:creationId xmlns:a16="http://schemas.microsoft.com/office/drawing/2014/main" id="{72A28AEA-9391-4C7F-B042-00EE4BC5EE92}"/>
              </a:ext>
            </a:extLst>
          </p:cNvPr>
          <p:cNvSpPr>
            <a:spLocks noGrp="1"/>
          </p:cNvSpPr>
          <p:nvPr>
            <p:ph idx="1"/>
          </p:nvPr>
        </p:nvSpPr>
        <p:spPr/>
        <p:txBody>
          <a:bodyPr>
            <a:normAutofit fontScale="55000" lnSpcReduction="20000"/>
          </a:bodyPr>
          <a:lstStyle/>
          <a:p>
            <a:pPr>
              <a:spcAft>
                <a:spcPts val="450"/>
              </a:spcAft>
            </a:pPr>
            <a:r>
              <a:rPr lang="fr-FR" dirty="0"/>
              <a:t>Propos dévalorisants, humiliants, dégradants ou injurieux de la part du partenaire</a:t>
            </a:r>
          </a:p>
          <a:p>
            <a:pPr>
              <a:spcAft>
                <a:spcPts val="450"/>
              </a:spcAft>
            </a:pPr>
            <a:r>
              <a:rPr lang="fr-FR" dirty="0"/>
              <a:t>Surveillance permanent ou harcèlement moral et/ou sexuel (email, sms, appels, messages vocaux, lettres…)</a:t>
            </a:r>
          </a:p>
          <a:p>
            <a:pPr>
              <a:spcAft>
                <a:spcPts val="450"/>
              </a:spcAft>
            </a:pPr>
            <a:r>
              <a:rPr lang="fr-FR" dirty="0"/>
              <a:t>La victime dispose-t-elle de son temps librement ? </a:t>
            </a:r>
          </a:p>
          <a:p>
            <a:pPr>
              <a:spcAft>
                <a:spcPts val="450"/>
              </a:spcAft>
            </a:pPr>
            <a:r>
              <a:rPr lang="fr-FR" dirty="0"/>
              <a:t>Restriction par le partenaire d’entrer en contact avec sa famille ou ses amis ? </a:t>
            </a:r>
          </a:p>
          <a:p>
            <a:pPr>
              <a:spcAft>
                <a:spcPts val="450"/>
              </a:spcAft>
            </a:pPr>
            <a:r>
              <a:rPr lang="fr-FR" dirty="0"/>
              <a:t>La victime se sent-elle déprimée ou à bout ? </a:t>
            </a:r>
          </a:p>
          <a:p>
            <a:pPr>
              <a:spcAft>
                <a:spcPts val="450"/>
              </a:spcAft>
            </a:pPr>
            <a:r>
              <a:rPr lang="fr-FR" dirty="0"/>
              <a:t>La victime se sent-elle responsable de la dégradation de la situation ? </a:t>
            </a:r>
          </a:p>
          <a:p>
            <a:pPr>
              <a:spcAft>
                <a:spcPts val="450"/>
              </a:spcAft>
            </a:pPr>
            <a:r>
              <a:rPr lang="fr-FR" dirty="0"/>
              <a:t>Menace de suicide du partenaire ?</a:t>
            </a:r>
          </a:p>
          <a:p>
            <a:pPr>
              <a:spcAft>
                <a:spcPts val="450"/>
              </a:spcAft>
            </a:pPr>
            <a:r>
              <a:rPr lang="fr-FR" dirty="0"/>
              <a:t>Dépendance financière, ne dispose pas librement de son argent</a:t>
            </a:r>
          </a:p>
          <a:p>
            <a:pPr>
              <a:spcAft>
                <a:spcPts val="450"/>
              </a:spcAft>
            </a:pPr>
            <a:r>
              <a:rPr lang="fr-FR" dirty="0"/>
              <a:t>Documents administratifs confisqués par le partenaire</a:t>
            </a:r>
          </a:p>
          <a:p>
            <a:pPr>
              <a:spcAft>
                <a:spcPts val="450"/>
              </a:spcAft>
            </a:pPr>
            <a:r>
              <a:rPr lang="fr-FR" dirty="0"/>
              <a:t>La victime est-elle dépendante des décisions de son partenaire ? Ignore-t-il ses choix ?</a:t>
            </a:r>
          </a:p>
          <a:p>
            <a:pPr>
              <a:spcAft>
                <a:spcPts val="450"/>
              </a:spcAft>
            </a:pPr>
            <a:r>
              <a:rPr lang="fr-FR" dirty="0"/>
              <a:t>Contrôle du partenaire sur ses activités, vêtements, maquillage, sortie, travail…</a:t>
            </a:r>
          </a:p>
          <a:p>
            <a:endParaRPr lang="fr-FR" dirty="0"/>
          </a:p>
        </p:txBody>
      </p:sp>
    </p:spTree>
    <p:extLst>
      <p:ext uri="{BB962C8B-B14F-4D97-AF65-F5344CB8AC3E}">
        <p14:creationId xmlns:p14="http://schemas.microsoft.com/office/powerpoint/2010/main" val="252175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6E797FE-4F1B-4192-81B6-9280BC6CB11C}"/>
              </a:ext>
            </a:extLst>
          </p:cNvPr>
          <p:cNvSpPr>
            <a:spLocks noGrp="1"/>
          </p:cNvSpPr>
          <p:nvPr>
            <p:ph type="ctrTitle"/>
          </p:nvPr>
        </p:nvSpPr>
        <p:spPr>
          <a:xfrm>
            <a:off x="2117035" y="1572868"/>
            <a:ext cx="5369615" cy="2862470"/>
          </a:xfrm>
        </p:spPr>
        <p:txBody>
          <a:bodyPr>
            <a:normAutofit fontScale="90000"/>
          </a:bodyPr>
          <a:lstStyle/>
          <a:p>
            <a:pPr algn="l"/>
            <a:r>
              <a:rPr lang="fr-FR" u="sng" dirty="0"/>
              <a:t>2 situations possibles :</a:t>
            </a:r>
            <a:br>
              <a:rPr lang="fr-FR" u="sng" dirty="0"/>
            </a:br>
            <a:br>
              <a:rPr lang="fr-FR" u="sng" dirty="0"/>
            </a:br>
            <a:r>
              <a:rPr lang="fr-FR" dirty="0"/>
              <a:t>1. Danger non immédiat</a:t>
            </a:r>
            <a:br>
              <a:rPr lang="fr-FR" dirty="0"/>
            </a:br>
            <a:r>
              <a:rPr lang="fr-FR" dirty="0"/>
              <a:t>2. Danger immédiat</a:t>
            </a:r>
          </a:p>
        </p:txBody>
      </p:sp>
    </p:spTree>
    <p:extLst>
      <p:ext uri="{BB962C8B-B14F-4D97-AF65-F5344CB8AC3E}">
        <p14:creationId xmlns:p14="http://schemas.microsoft.com/office/powerpoint/2010/main" val="3780137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A400E-9020-4229-A769-CE1D8A738D9C}"/>
              </a:ext>
            </a:extLst>
          </p:cNvPr>
          <p:cNvSpPr>
            <a:spLocks noGrp="1"/>
          </p:cNvSpPr>
          <p:nvPr>
            <p:ph type="title"/>
          </p:nvPr>
        </p:nvSpPr>
        <p:spPr>
          <a:xfrm>
            <a:off x="539552" y="488810"/>
            <a:ext cx="6952422" cy="486054"/>
          </a:xfrm>
        </p:spPr>
        <p:txBody>
          <a:bodyPr>
            <a:normAutofit fontScale="90000"/>
          </a:bodyPr>
          <a:lstStyle/>
          <a:p>
            <a:r>
              <a:rPr lang="fr-FR" dirty="0"/>
              <a:t>1 . Si vous estimez que le danger n’est </a:t>
            </a:r>
            <a:r>
              <a:rPr lang="fr-FR" i="1" u="sng" dirty="0"/>
              <a:t>pas</a:t>
            </a:r>
            <a:r>
              <a:rPr lang="fr-FR" u="sng" dirty="0"/>
              <a:t> </a:t>
            </a:r>
            <a:r>
              <a:rPr lang="fr-FR" i="1" u="sng" dirty="0"/>
              <a:t>immédiat</a:t>
            </a:r>
            <a:r>
              <a:rPr lang="fr-FR" u="sng" dirty="0"/>
              <a:t> </a:t>
            </a:r>
            <a:r>
              <a:rPr lang="fr-FR" dirty="0"/>
              <a:t>: </a:t>
            </a:r>
          </a:p>
        </p:txBody>
      </p:sp>
      <p:sp>
        <p:nvSpPr>
          <p:cNvPr id="3" name="Espace réservé du contenu 2">
            <a:extLst>
              <a:ext uri="{FF2B5EF4-FFF2-40B4-BE49-F238E27FC236}">
                <a16:creationId xmlns:a16="http://schemas.microsoft.com/office/drawing/2014/main" id="{BEE73B62-09E6-4098-BF42-E754BC0DD10D}"/>
              </a:ext>
            </a:extLst>
          </p:cNvPr>
          <p:cNvSpPr>
            <a:spLocks noGrp="1"/>
          </p:cNvSpPr>
          <p:nvPr>
            <p:ph idx="1"/>
          </p:nvPr>
        </p:nvSpPr>
        <p:spPr/>
        <p:txBody>
          <a:bodyPr>
            <a:normAutofit fontScale="92500" lnSpcReduction="20000"/>
          </a:bodyPr>
          <a:lstStyle/>
          <a:p>
            <a:pPr marL="0" indent="0" algn="ctr">
              <a:buNone/>
            </a:pPr>
            <a:r>
              <a:rPr lang="fr-FR" sz="2850" dirty="0"/>
              <a:t>Une fois la confiance gagnée, </a:t>
            </a:r>
            <a:r>
              <a:rPr lang="fr-FR" sz="2850" b="1" dirty="0"/>
              <a:t>présenter le parcours DIANE </a:t>
            </a:r>
            <a:r>
              <a:rPr lang="fr-FR" sz="2850" dirty="0"/>
              <a:t>à la patiente et lui proposer un suivi de prise en charge.</a:t>
            </a:r>
          </a:p>
          <a:p>
            <a:pPr marL="0" indent="0">
              <a:buNone/>
            </a:pPr>
            <a:endParaRPr lang="fr-FR" b="1" dirty="0"/>
          </a:p>
          <a:p>
            <a:pPr marL="0" indent="0">
              <a:buNone/>
            </a:pPr>
            <a:r>
              <a:rPr lang="fr-FR" b="1" dirty="0"/>
              <a:t>Si la patiente </a:t>
            </a:r>
            <a:r>
              <a:rPr lang="fr-FR" b="1" i="1" dirty="0"/>
              <a:t>est d’accord </a:t>
            </a:r>
            <a:r>
              <a:rPr lang="fr-FR" b="1" dirty="0"/>
              <a:t>:</a:t>
            </a:r>
          </a:p>
          <a:p>
            <a:pPr>
              <a:buFont typeface="Wingdings" panose="05000000000000000000" pitchFamily="2" charset="2"/>
              <a:buChar char="Ø"/>
            </a:pPr>
            <a:r>
              <a:rPr lang="fr-FR" sz="1950" dirty="0"/>
              <a:t>Contacter le </a:t>
            </a:r>
            <a:r>
              <a:rPr lang="fr-FR" sz="1950" b="1" u="sng" dirty="0"/>
              <a:t>01 47 69 73 79</a:t>
            </a:r>
            <a:r>
              <a:rPr lang="fr-FR" sz="1950" dirty="0"/>
              <a:t> </a:t>
            </a:r>
          </a:p>
          <a:p>
            <a:pPr>
              <a:buFont typeface="Wingdings" panose="05000000000000000000" pitchFamily="2" charset="2"/>
              <a:buChar char="Ø"/>
            </a:pPr>
            <a:r>
              <a:rPr lang="fr-FR" sz="1950" dirty="0"/>
              <a:t>ou </a:t>
            </a:r>
            <a:r>
              <a:rPr lang="fr-FR" sz="1950" u="sng" dirty="0">
                <a:solidFill>
                  <a:srgbClr val="0072BC"/>
                </a:solidFill>
              </a:rPr>
              <a:t>parcours.diane</a:t>
            </a:r>
            <a:r>
              <a:rPr lang="fr-FR" sz="1950" u="sng" dirty="0">
                <a:solidFill>
                  <a:srgbClr val="0072BC"/>
                </a:solidFill>
                <a:hlinkClick r:id="rId2">
                  <a:extLst>
                    <a:ext uri="{A12FA001-AC4F-418D-AE19-62706E023703}">
                      <ahyp:hlinkClr xmlns:ahyp="http://schemas.microsoft.com/office/drawing/2018/hyperlinkcolor" val="tx"/>
                    </a:ext>
                  </a:extLst>
                </a:hlinkClick>
              </a:rPr>
              <a:t>@ch-nanterre</a:t>
            </a:r>
            <a:r>
              <a:rPr lang="fr-FR" sz="1950" dirty="0">
                <a:solidFill>
                  <a:srgbClr val="0072BC"/>
                </a:solidFill>
                <a:hlinkClick r:id="rId2">
                  <a:extLst>
                    <a:ext uri="{A12FA001-AC4F-418D-AE19-62706E023703}">
                      <ahyp:hlinkClr xmlns:ahyp="http://schemas.microsoft.com/office/drawing/2018/hyperlinkcolor" val="tx"/>
                    </a:ext>
                  </a:extLst>
                </a:hlinkClick>
              </a:rPr>
              <a:t>.fr</a:t>
            </a:r>
            <a:r>
              <a:rPr lang="fr-FR" sz="1950" dirty="0">
                <a:solidFill>
                  <a:srgbClr val="0072BC"/>
                </a:solidFill>
              </a:rPr>
              <a:t> </a:t>
            </a:r>
            <a:r>
              <a:rPr lang="fr-FR" sz="1950" dirty="0"/>
              <a:t>pour un relais de prise en charge </a:t>
            </a:r>
          </a:p>
          <a:p>
            <a:pPr>
              <a:buFont typeface="Wingdings" panose="05000000000000000000" pitchFamily="2" charset="2"/>
              <a:buChar char="Ø"/>
            </a:pPr>
            <a:r>
              <a:rPr lang="fr-FR" sz="1950" dirty="0"/>
              <a:t>court résumé de la situation + prénom de la patiente + un numéro de téléphone où la joindre sans danger (ou personne de confiance si son téléphone est surveillé) + vos coordonnées professionnels</a:t>
            </a:r>
          </a:p>
          <a:p>
            <a:pPr marL="0" indent="0">
              <a:buNone/>
            </a:pPr>
            <a:endParaRPr lang="fr-FR" sz="1950" dirty="0"/>
          </a:p>
          <a:p>
            <a:pPr marL="0" indent="0">
              <a:buNone/>
            </a:pPr>
            <a:r>
              <a:rPr lang="fr-FR" b="1" dirty="0"/>
              <a:t>Si la patiente </a:t>
            </a:r>
            <a:r>
              <a:rPr lang="fr-FR" b="1" i="1" dirty="0"/>
              <a:t>n’est pas prête </a:t>
            </a:r>
            <a:r>
              <a:rPr lang="fr-FR" b="1" dirty="0"/>
              <a:t>:</a:t>
            </a:r>
          </a:p>
          <a:p>
            <a:pPr>
              <a:buFont typeface="Wingdings" panose="05000000000000000000" pitchFamily="2" charset="2"/>
              <a:buChar char="Ø"/>
            </a:pPr>
            <a:r>
              <a:rPr lang="fr-FR" sz="1950" dirty="0"/>
              <a:t>Lui transmettre le numéro de DIANE pour lui laisser une porte ouverte… quand elle le souhaitera.</a:t>
            </a:r>
          </a:p>
          <a:p>
            <a:pPr marL="0" indent="0">
              <a:buNone/>
            </a:pPr>
            <a:endParaRPr lang="fr-FR" dirty="0"/>
          </a:p>
          <a:p>
            <a:endParaRPr lang="fr-FR" dirty="0"/>
          </a:p>
        </p:txBody>
      </p:sp>
    </p:spTree>
    <p:extLst>
      <p:ext uri="{BB962C8B-B14F-4D97-AF65-F5344CB8AC3E}">
        <p14:creationId xmlns:p14="http://schemas.microsoft.com/office/powerpoint/2010/main" val="3117756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68D537-D1FC-45ED-A44F-8E31A129FD9D}"/>
              </a:ext>
            </a:extLst>
          </p:cNvPr>
          <p:cNvSpPr>
            <a:spLocks noGrp="1"/>
          </p:cNvSpPr>
          <p:nvPr>
            <p:ph type="title"/>
          </p:nvPr>
        </p:nvSpPr>
        <p:spPr>
          <a:xfrm>
            <a:off x="611560" y="548680"/>
            <a:ext cx="7742583" cy="486054"/>
          </a:xfrm>
        </p:spPr>
        <p:txBody>
          <a:bodyPr>
            <a:normAutofit fontScale="90000"/>
          </a:bodyPr>
          <a:lstStyle/>
          <a:p>
            <a:r>
              <a:rPr lang="fr-FR" dirty="0"/>
              <a:t>2 . Si vous estimez que le danger est </a:t>
            </a:r>
            <a:r>
              <a:rPr lang="fr-FR" i="1" u="sng" dirty="0"/>
              <a:t>immédiat</a:t>
            </a:r>
            <a:r>
              <a:rPr lang="fr-FR" i="1" dirty="0"/>
              <a:t> :   1/5</a:t>
            </a:r>
            <a:endParaRPr lang="fr-FR" dirty="0"/>
          </a:p>
        </p:txBody>
      </p:sp>
      <p:sp>
        <p:nvSpPr>
          <p:cNvPr id="3" name="Espace réservé du contenu 2">
            <a:extLst>
              <a:ext uri="{FF2B5EF4-FFF2-40B4-BE49-F238E27FC236}">
                <a16:creationId xmlns:a16="http://schemas.microsoft.com/office/drawing/2014/main" id="{BFCD5E8E-DDE3-4274-AEEE-95DB8CAAED5C}"/>
              </a:ext>
            </a:extLst>
          </p:cNvPr>
          <p:cNvSpPr>
            <a:spLocks noGrp="1"/>
          </p:cNvSpPr>
          <p:nvPr>
            <p:ph idx="1"/>
          </p:nvPr>
        </p:nvSpPr>
        <p:spPr/>
        <p:txBody>
          <a:bodyPr>
            <a:normAutofit/>
          </a:bodyPr>
          <a:lstStyle/>
          <a:p>
            <a:pPr marL="0" indent="0">
              <a:buNone/>
            </a:pPr>
            <a:r>
              <a:rPr lang="fr-FR" sz="2100" dirty="0">
                <a:effectLst>
                  <a:outerShdw blurRad="38100" dist="38100" dir="2700000" algn="tl">
                    <a:srgbClr val="000000">
                      <a:alpha val="43137"/>
                    </a:srgbClr>
                  </a:outerShdw>
                </a:effectLst>
              </a:rPr>
              <a:t>Si vous estimez que le danger est imminent et que la patiente ne peut retourner à son domicile sans risque pour sa vie :</a:t>
            </a:r>
          </a:p>
          <a:p>
            <a:pPr marL="0" indent="0">
              <a:buNone/>
            </a:pPr>
            <a:endParaRPr lang="fr-FR" sz="2100" dirty="0">
              <a:effectLst>
                <a:outerShdw blurRad="38100" dist="38100" dir="2700000" algn="tl">
                  <a:srgbClr val="000000">
                    <a:alpha val="43137"/>
                  </a:srgbClr>
                </a:outerShdw>
              </a:effectLst>
            </a:endParaRPr>
          </a:p>
          <a:p>
            <a:pPr marL="0" indent="0" algn="ctr">
              <a:buNone/>
            </a:pPr>
            <a:r>
              <a:rPr lang="fr-FR" sz="2100" dirty="0"/>
              <a:t>Vous pouvez faire un signalement, l’inciter à déposer plainte et contacter les associations pour la mettre en sécurité.</a:t>
            </a:r>
          </a:p>
          <a:p>
            <a:pPr marL="0" indent="0" algn="ctr">
              <a:buNone/>
            </a:pPr>
            <a:r>
              <a:rPr lang="fr-FR" sz="2100" dirty="0"/>
              <a:t> </a:t>
            </a:r>
          </a:p>
          <a:p>
            <a:pPr marL="0" indent="0" algn="ctr">
              <a:buNone/>
            </a:pPr>
            <a:r>
              <a:rPr lang="fr-FR" sz="2700" dirty="0"/>
              <a:t>Une décision de signalement est plus facile à prendre en équipe</a:t>
            </a:r>
          </a:p>
        </p:txBody>
      </p:sp>
    </p:spTree>
    <p:extLst>
      <p:ext uri="{BB962C8B-B14F-4D97-AF65-F5344CB8AC3E}">
        <p14:creationId xmlns:p14="http://schemas.microsoft.com/office/powerpoint/2010/main" val="299463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10D66-3EC1-40B4-96E2-2E22E5E71C21}"/>
              </a:ext>
            </a:extLst>
          </p:cNvPr>
          <p:cNvSpPr>
            <a:spLocks noGrp="1"/>
          </p:cNvSpPr>
          <p:nvPr>
            <p:ph type="title"/>
          </p:nvPr>
        </p:nvSpPr>
        <p:spPr>
          <a:xfrm>
            <a:off x="827584" y="548680"/>
            <a:ext cx="6840760" cy="486054"/>
          </a:xfrm>
        </p:spPr>
        <p:txBody>
          <a:bodyPr>
            <a:normAutofit fontScale="90000"/>
          </a:bodyPr>
          <a:lstStyle/>
          <a:p>
            <a:r>
              <a:rPr lang="fr-FR" dirty="0"/>
              <a:t>Danger immédiat				 2/5</a:t>
            </a:r>
          </a:p>
        </p:txBody>
      </p:sp>
      <p:sp>
        <p:nvSpPr>
          <p:cNvPr id="3" name="Espace réservé du contenu 2">
            <a:extLst>
              <a:ext uri="{FF2B5EF4-FFF2-40B4-BE49-F238E27FC236}">
                <a16:creationId xmlns:a16="http://schemas.microsoft.com/office/drawing/2014/main" id="{BBE3B87F-94E0-493F-9398-B7CC982FD72F}"/>
              </a:ext>
            </a:extLst>
          </p:cNvPr>
          <p:cNvSpPr>
            <a:spLocks noGrp="1"/>
          </p:cNvSpPr>
          <p:nvPr>
            <p:ph idx="1"/>
          </p:nvPr>
        </p:nvSpPr>
        <p:spPr/>
        <p:txBody>
          <a:bodyPr>
            <a:normAutofit fontScale="85000" lnSpcReduction="10000"/>
          </a:bodyPr>
          <a:lstStyle/>
          <a:p>
            <a:pPr marL="0" indent="0" algn="ctr">
              <a:buNone/>
            </a:pPr>
            <a:r>
              <a:rPr lang="fr-FR" sz="2325" b="1" dirty="0">
                <a:solidFill>
                  <a:srgbClr val="2472BD"/>
                </a:solidFill>
                <a:ea typeface="+mj-ea"/>
                <a:cs typeface="+mj-cs"/>
              </a:rPr>
              <a:t>Signalement concernant une personne majeure victime de violences conjugales</a:t>
            </a:r>
            <a:endParaRPr lang="fr-FR" b="1" u="sng" dirty="0"/>
          </a:p>
          <a:p>
            <a:pPr marL="0" indent="0" algn="ctr">
              <a:buNone/>
            </a:pPr>
            <a:r>
              <a:rPr lang="fr-FR" b="1" u="sng" dirty="0"/>
              <a:t>La levée du secret médical est possible si deux conditions sont réunies</a:t>
            </a:r>
            <a:r>
              <a:rPr lang="fr-FR" dirty="0"/>
              <a:t> :</a:t>
            </a:r>
          </a:p>
          <a:p>
            <a:pPr marL="0" indent="0" algn="ctr">
              <a:buNone/>
            </a:pPr>
            <a:r>
              <a:rPr lang="fr-FR" b="1" dirty="0"/>
              <a:t> 1. lorsque les violences mettent la vie de la victime majeure en danger immédiat et</a:t>
            </a:r>
          </a:p>
          <a:p>
            <a:pPr marL="0" indent="0" algn="ctr">
              <a:buNone/>
            </a:pPr>
            <a:r>
              <a:rPr lang="fr-FR" b="1" dirty="0"/>
              <a:t> 2. que la victime se trouve sous l'emprise de l’auteur des violences. </a:t>
            </a:r>
          </a:p>
          <a:p>
            <a:pPr marL="0" indent="0" algn="ctr">
              <a:buNone/>
            </a:pPr>
            <a:endParaRPr lang="fr-FR" b="1" dirty="0"/>
          </a:p>
          <a:p>
            <a:r>
              <a:rPr lang="fr-FR" sz="2100" dirty="0"/>
              <a:t>Destinataire du signalement : le procureur de la République</a:t>
            </a:r>
          </a:p>
          <a:p>
            <a:r>
              <a:rPr lang="fr-FR" sz="2100" dirty="0"/>
              <a:t>Le signalement est envoyé par courrier électronique à l’adresse mail structurelle de la permanence du parquet compétent (lieu des faits)</a:t>
            </a:r>
          </a:p>
          <a:p>
            <a:pPr marL="0" indent="0" algn="ctr">
              <a:buNone/>
            </a:pPr>
            <a:r>
              <a:rPr lang="fr-FR" sz="1800" dirty="0">
                <a:hlinkClick r:id="rId2">
                  <a:extLst>
                    <a:ext uri="{A12FA001-AC4F-418D-AE19-62706E023703}">
                      <ahyp:hlinkClr xmlns:ahyp="http://schemas.microsoft.com/office/drawing/2018/hyperlinkcolor" val="tx"/>
                    </a:ext>
                  </a:extLst>
                </a:hlinkClick>
              </a:rPr>
              <a:t>Parquet de Nanterre : </a:t>
            </a:r>
            <a:r>
              <a:rPr lang="fr-FR" sz="1800" b="1" i="1" dirty="0">
                <a:hlinkClick r:id="rId2">
                  <a:extLst>
                    <a:ext uri="{A12FA001-AC4F-418D-AE19-62706E023703}">
                      <ahyp:hlinkClr xmlns:ahyp="http://schemas.microsoft.com/office/drawing/2018/hyperlinkcolor" val="tx"/>
                    </a:ext>
                  </a:extLst>
                </a:hlinkClick>
              </a:rPr>
              <a:t>signalements-med.tj-nanterre@justice.fr</a:t>
            </a:r>
            <a:endParaRPr lang="fr-FR" sz="1800" dirty="0"/>
          </a:p>
          <a:p>
            <a:endParaRPr lang="fr-FR" dirty="0"/>
          </a:p>
          <a:p>
            <a:endParaRPr lang="fr-FR" dirty="0"/>
          </a:p>
        </p:txBody>
      </p:sp>
    </p:spTree>
    <p:extLst>
      <p:ext uri="{BB962C8B-B14F-4D97-AF65-F5344CB8AC3E}">
        <p14:creationId xmlns:p14="http://schemas.microsoft.com/office/powerpoint/2010/main" val="757622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9C7C1C-5C55-4CA9-AE38-3992730CC236}"/>
              </a:ext>
            </a:extLst>
          </p:cNvPr>
          <p:cNvSpPr>
            <a:spLocks noGrp="1"/>
          </p:cNvSpPr>
          <p:nvPr>
            <p:ph type="title"/>
          </p:nvPr>
        </p:nvSpPr>
        <p:spPr>
          <a:xfrm>
            <a:off x="755576" y="727382"/>
            <a:ext cx="6172200" cy="486054"/>
          </a:xfrm>
        </p:spPr>
        <p:txBody>
          <a:bodyPr>
            <a:normAutofit fontScale="90000"/>
          </a:bodyPr>
          <a:lstStyle/>
          <a:p>
            <a:r>
              <a:rPr lang="fr-FR" dirty="0"/>
              <a:t>Danger immédiat 				3/5</a:t>
            </a:r>
          </a:p>
        </p:txBody>
      </p:sp>
      <p:sp>
        <p:nvSpPr>
          <p:cNvPr id="3" name="Espace réservé du contenu 2">
            <a:extLst>
              <a:ext uri="{FF2B5EF4-FFF2-40B4-BE49-F238E27FC236}">
                <a16:creationId xmlns:a16="http://schemas.microsoft.com/office/drawing/2014/main" id="{3121DB5F-D923-4390-B745-51594E71A789}"/>
              </a:ext>
            </a:extLst>
          </p:cNvPr>
          <p:cNvSpPr>
            <a:spLocks noGrp="1"/>
          </p:cNvSpPr>
          <p:nvPr>
            <p:ph idx="1"/>
          </p:nvPr>
        </p:nvSpPr>
        <p:spPr/>
        <p:txBody>
          <a:bodyPr>
            <a:normAutofit/>
          </a:bodyPr>
          <a:lstStyle/>
          <a:p>
            <a:pPr marL="0" indent="0">
              <a:buNone/>
            </a:pPr>
            <a:r>
              <a:rPr lang="fr-FR" b="1" dirty="0">
                <a:solidFill>
                  <a:srgbClr val="2472BD"/>
                </a:solidFill>
                <a:ea typeface="+mj-ea"/>
                <a:cs typeface="+mj-cs"/>
              </a:rPr>
              <a:t>Règles rédactionnelles du signalement :</a:t>
            </a:r>
          </a:p>
          <a:p>
            <a:pPr marL="0" indent="0">
              <a:buNone/>
            </a:pPr>
            <a:endParaRPr lang="fr-FR" sz="1800" b="1" dirty="0"/>
          </a:p>
          <a:p>
            <a:pPr marL="0" indent="0" algn="ctr">
              <a:buNone/>
            </a:pPr>
            <a:r>
              <a:rPr lang="fr-FR" sz="1800" b="1" dirty="0"/>
              <a:t>Utiliser les guillemets pour rapporter les dires de la patiente</a:t>
            </a:r>
          </a:p>
          <a:p>
            <a:pPr marL="0" indent="0" algn="ctr">
              <a:buNone/>
            </a:pPr>
            <a:endParaRPr lang="fr-FR" sz="2100" dirty="0"/>
          </a:p>
          <a:p>
            <a:r>
              <a:rPr lang="fr-FR" sz="1950" dirty="0"/>
              <a:t>Faits ou commémoratifs </a:t>
            </a:r>
          </a:p>
          <a:p>
            <a:r>
              <a:rPr lang="fr-FR" sz="1950" dirty="0"/>
              <a:t>Doléances exprimées par la personne </a:t>
            </a:r>
          </a:p>
          <a:p>
            <a:r>
              <a:rPr lang="fr-FR" sz="1950" dirty="0"/>
              <a:t>Examen clinique</a:t>
            </a:r>
          </a:p>
          <a:p>
            <a:r>
              <a:rPr lang="fr-FR" sz="1950" dirty="0"/>
              <a:t>Obtention ou non de l’accord de la personne. En cas d’impossibilité de l’obtenir, la personne doit alors être informée qu’un signalement est fait. </a:t>
            </a:r>
          </a:p>
          <a:p>
            <a:endParaRPr lang="fr-FR" dirty="0"/>
          </a:p>
        </p:txBody>
      </p:sp>
    </p:spTree>
    <p:extLst>
      <p:ext uri="{BB962C8B-B14F-4D97-AF65-F5344CB8AC3E}">
        <p14:creationId xmlns:p14="http://schemas.microsoft.com/office/powerpoint/2010/main" val="353300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74EC3-AA67-4278-9873-AF03BDD3BB52}"/>
              </a:ext>
            </a:extLst>
          </p:cNvPr>
          <p:cNvSpPr>
            <a:spLocks noGrp="1"/>
          </p:cNvSpPr>
          <p:nvPr>
            <p:ph type="title"/>
          </p:nvPr>
        </p:nvSpPr>
        <p:spPr>
          <a:xfrm>
            <a:off x="899592" y="692696"/>
            <a:ext cx="6172200" cy="486054"/>
          </a:xfrm>
        </p:spPr>
        <p:txBody>
          <a:bodyPr>
            <a:normAutofit fontScale="90000"/>
          </a:bodyPr>
          <a:lstStyle/>
          <a:p>
            <a:r>
              <a:rPr lang="fr-FR" dirty="0"/>
              <a:t>Danger immédiat 				4/5</a:t>
            </a:r>
          </a:p>
        </p:txBody>
      </p:sp>
      <p:sp>
        <p:nvSpPr>
          <p:cNvPr id="3" name="Espace réservé du contenu 2">
            <a:extLst>
              <a:ext uri="{FF2B5EF4-FFF2-40B4-BE49-F238E27FC236}">
                <a16:creationId xmlns:a16="http://schemas.microsoft.com/office/drawing/2014/main" id="{5E77F322-B068-4344-B303-F480C8E12832}"/>
              </a:ext>
            </a:extLst>
          </p:cNvPr>
          <p:cNvSpPr>
            <a:spLocks noGrp="1"/>
          </p:cNvSpPr>
          <p:nvPr>
            <p:ph idx="1"/>
          </p:nvPr>
        </p:nvSpPr>
        <p:spPr>
          <a:xfrm>
            <a:off x="683569" y="1628800"/>
            <a:ext cx="6974532" cy="3823073"/>
          </a:xfrm>
        </p:spPr>
        <p:txBody>
          <a:bodyPr>
            <a:normAutofit/>
          </a:bodyPr>
          <a:lstStyle/>
          <a:p>
            <a:pPr marL="0" indent="0">
              <a:buNone/>
            </a:pPr>
            <a:r>
              <a:rPr lang="fr-FR" dirty="0">
                <a:solidFill>
                  <a:schemeClr val="tx2">
                    <a:lumMod val="60000"/>
                    <a:lumOff val="40000"/>
                  </a:schemeClr>
                </a:solidFill>
              </a:rPr>
              <a:t>Dépôt de plainte de la patiente : </a:t>
            </a:r>
          </a:p>
          <a:p>
            <a:pPr marL="0" indent="0">
              <a:buNone/>
            </a:pPr>
            <a:endParaRPr lang="fr-FR" dirty="0">
              <a:solidFill>
                <a:schemeClr val="tx2">
                  <a:lumMod val="60000"/>
                  <a:lumOff val="40000"/>
                </a:schemeClr>
              </a:solidFill>
            </a:endParaRPr>
          </a:p>
          <a:p>
            <a:r>
              <a:rPr lang="fr-FR" sz="1800" dirty="0"/>
              <a:t>Dans le commissariat de résidence auprès de la BLPG (Brigade de lutte et de protection de la famille spécialisée dans le domaine) – lieu des faits</a:t>
            </a:r>
          </a:p>
          <a:p>
            <a:endParaRPr lang="fr-FR" sz="1800" dirty="0"/>
          </a:p>
          <a:p>
            <a:r>
              <a:rPr lang="fr-FR" sz="1800" dirty="0"/>
              <a:t>La consultation aux </a:t>
            </a:r>
            <a:r>
              <a:rPr lang="fr-FR" sz="1800" b="1" dirty="0"/>
              <a:t>UMJ de Garches </a:t>
            </a:r>
            <a:r>
              <a:rPr lang="fr-FR" sz="1800" dirty="0"/>
              <a:t>ne fonctionne </a:t>
            </a:r>
            <a:r>
              <a:rPr lang="fr-FR" sz="1800" b="1" dirty="0"/>
              <a:t>que sur réquisition d’un commissariat</a:t>
            </a:r>
            <a:r>
              <a:rPr lang="fr-FR" sz="1800" dirty="0"/>
              <a:t>. </a:t>
            </a:r>
          </a:p>
          <a:p>
            <a:pPr lvl="1"/>
            <a:r>
              <a:rPr lang="fr-FR" sz="1500" dirty="0"/>
              <a:t>Exception faite pour les violences conjugales où une consultation peut quand même être effectuée aux UMJ de Garches mais le certificat sera conservé par l’unité de soin jusqu’au dépôt de plainte. </a:t>
            </a:r>
          </a:p>
        </p:txBody>
      </p:sp>
    </p:spTree>
    <p:extLst>
      <p:ext uri="{BB962C8B-B14F-4D97-AF65-F5344CB8AC3E}">
        <p14:creationId xmlns:p14="http://schemas.microsoft.com/office/powerpoint/2010/main" val="3426582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B6736-F43F-48E4-B433-8D07EFC605D3}"/>
              </a:ext>
            </a:extLst>
          </p:cNvPr>
          <p:cNvSpPr>
            <a:spLocks noGrp="1"/>
          </p:cNvSpPr>
          <p:nvPr>
            <p:ph type="title"/>
          </p:nvPr>
        </p:nvSpPr>
        <p:spPr>
          <a:xfrm>
            <a:off x="986459" y="764704"/>
            <a:ext cx="6172200" cy="486054"/>
          </a:xfrm>
        </p:spPr>
        <p:txBody>
          <a:bodyPr>
            <a:normAutofit fontScale="90000"/>
          </a:bodyPr>
          <a:lstStyle/>
          <a:p>
            <a:r>
              <a:rPr lang="fr-FR" dirty="0"/>
              <a:t>Danger immédiat 				5/5</a:t>
            </a:r>
          </a:p>
        </p:txBody>
      </p:sp>
      <p:sp>
        <p:nvSpPr>
          <p:cNvPr id="3" name="Espace réservé du contenu 2">
            <a:extLst>
              <a:ext uri="{FF2B5EF4-FFF2-40B4-BE49-F238E27FC236}">
                <a16:creationId xmlns:a16="http://schemas.microsoft.com/office/drawing/2014/main" id="{495371AC-212D-4542-A42E-9EA8440FA16B}"/>
              </a:ext>
            </a:extLst>
          </p:cNvPr>
          <p:cNvSpPr>
            <a:spLocks noGrp="1"/>
          </p:cNvSpPr>
          <p:nvPr>
            <p:ph idx="1"/>
          </p:nvPr>
        </p:nvSpPr>
        <p:spPr>
          <a:xfrm>
            <a:off x="487018" y="1628801"/>
            <a:ext cx="7757390" cy="4104456"/>
          </a:xfrm>
        </p:spPr>
        <p:txBody>
          <a:bodyPr>
            <a:normAutofit/>
          </a:bodyPr>
          <a:lstStyle/>
          <a:p>
            <a:pPr marL="0" indent="0">
              <a:buNone/>
            </a:pPr>
            <a:r>
              <a:rPr lang="fr-FR" sz="2100" b="1" dirty="0">
                <a:solidFill>
                  <a:schemeClr val="tx2">
                    <a:lumMod val="60000"/>
                    <a:lumOff val="40000"/>
                  </a:schemeClr>
                </a:solidFill>
              </a:rPr>
              <a:t>Hébergement d’urgence : </a:t>
            </a:r>
          </a:p>
          <a:p>
            <a:pPr marL="0" indent="0">
              <a:buNone/>
            </a:pPr>
            <a:r>
              <a:rPr lang="fr-FR" sz="1350" b="1" u="sng" dirty="0"/>
              <a:t>Mise en sécurité dans un hébergement d’urgence auprès des associations du 92 : </a:t>
            </a:r>
            <a:endParaRPr lang="fr-FR" sz="1350" dirty="0"/>
          </a:p>
          <a:p>
            <a:pPr marL="0" indent="0">
              <a:buNone/>
            </a:pPr>
            <a:r>
              <a:rPr lang="fr-FR" sz="1200" b="1" dirty="0"/>
              <a:t> </a:t>
            </a:r>
            <a:endParaRPr lang="fr-FR" sz="1200" dirty="0"/>
          </a:p>
          <a:p>
            <a:pPr lvl="1"/>
            <a:r>
              <a:rPr lang="fr-FR" sz="1200" u="sng" dirty="0"/>
              <a:t>Entre 9h30 et 17h30 du lundi au vendredi, composez le 01 47 91 48 44</a:t>
            </a:r>
            <a:r>
              <a:rPr lang="fr-FR" sz="1200" dirty="0"/>
              <a:t> (plateforme femmes victimes de violences 92)</a:t>
            </a:r>
          </a:p>
          <a:p>
            <a:pPr lvl="1"/>
            <a:endParaRPr lang="fr-FR" sz="1200" dirty="0"/>
          </a:p>
          <a:p>
            <a:pPr lvl="1"/>
            <a:r>
              <a:rPr lang="fr-FR" sz="1200" u="sng" dirty="0"/>
              <a:t>Après 17h30, la nuit et tout le week-end : 01 46 45 20 20</a:t>
            </a:r>
            <a:r>
              <a:rPr lang="fr-FR" sz="1200" dirty="0"/>
              <a:t>. Un veilleur de nuit pourra orienter la patiente vers un centre d’hébergement d’urgence dédié aux femmes victimes de violences s’il y a une place. Sinon la patiente devra être prise en charge par le 115.</a:t>
            </a:r>
          </a:p>
          <a:p>
            <a:pPr lvl="1"/>
            <a:endParaRPr lang="fr-FR" sz="1200" dirty="0"/>
          </a:p>
          <a:p>
            <a:pPr marL="0" indent="0">
              <a:buNone/>
            </a:pPr>
            <a:r>
              <a:rPr lang="fr-FR" sz="1200" b="1" dirty="0"/>
              <a:t>A savoir :</a:t>
            </a:r>
            <a:r>
              <a:rPr lang="fr-FR" sz="1200" dirty="0"/>
              <a:t> Si la patiente se voit proposer une place d’urgence par le 115 et la refuse, elle risque de ne plus pouvoir faire appel à ce service plus tard. </a:t>
            </a:r>
          </a:p>
          <a:p>
            <a:endParaRPr lang="fr-FR" sz="1200" dirty="0"/>
          </a:p>
          <a:p>
            <a:pPr lvl="1"/>
            <a:r>
              <a:rPr lang="fr-FR" sz="1200" b="1" dirty="0"/>
              <a:t>Si la patiente est enceinte et sans enfant, une mise en sécurité peut être faite dans le service de maternité de l’hôpital de Nanterre. </a:t>
            </a:r>
          </a:p>
          <a:p>
            <a:pPr lvl="1"/>
            <a:r>
              <a:rPr lang="fr-FR" sz="1200" b="1" dirty="0"/>
              <a:t>Certains commissariats peuvent distribuer des bons d’hôtel pour les situations d’urgence</a:t>
            </a:r>
            <a:endParaRPr lang="fr-FR" sz="1200" dirty="0"/>
          </a:p>
          <a:p>
            <a:endParaRPr lang="fr-FR" sz="900" dirty="0"/>
          </a:p>
        </p:txBody>
      </p:sp>
      <p:sp>
        <p:nvSpPr>
          <p:cNvPr id="4" name="Rectangle : coins arrondis 3">
            <a:extLst>
              <a:ext uri="{FF2B5EF4-FFF2-40B4-BE49-F238E27FC236}">
                <a16:creationId xmlns:a16="http://schemas.microsoft.com/office/drawing/2014/main" id="{5253156D-7EC2-4689-94A5-053F3A2D8E93}"/>
              </a:ext>
            </a:extLst>
          </p:cNvPr>
          <p:cNvSpPr/>
          <p:nvPr/>
        </p:nvSpPr>
        <p:spPr>
          <a:xfrm>
            <a:off x="7658100" y="5733256"/>
            <a:ext cx="109036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2" action="ppaction://hlinksldjump"/>
              </a:rPr>
              <a:t>Back</a:t>
            </a:r>
            <a:endParaRPr lang="fr-FR" dirty="0"/>
          </a:p>
        </p:txBody>
      </p:sp>
    </p:spTree>
    <p:extLst>
      <p:ext uri="{BB962C8B-B14F-4D97-AF65-F5344CB8AC3E}">
        <p14:creationId xmlns:p14="http://schemas.microsoft.com/office/powerpoint/2010/main" val="102975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F4109E-48BB-49C5-BE7A-DFB1C0E77568}"/>
              </a:ext>
            </a:extLst>
          </p:cNvPr>
          <p:cNvSpPr>
            <a:spLocks noGrp="1"/>
          </p:cNvSpPr>
          <p:nvPr>
            <p:ph type="title"/>
          </p:nvPr>
        </p:nvSpPr>
        <p:spPr>
          <a:xfrm>
            <a:off x="0" y="0"/>
            <a:ext cx="9108504" cy="1412776"/>
          </a:xfrm>
        </p:spPr>
        <p:txBody>
          <a:bodyPr/>
          <a:lstStyle/>
          <a:p>
            <a:pPr algn="ctr"/>
            <a:r>
              <a:rPr lang="fr-FR" dirty="0"/>
              <a:t>CONTEXTE    </a:t>
            </a:r>
            <a:r>
              <a:rPr lang="fr-FR" sz="2000" dirty="0"/>
              <a:t>2/2</a:t>
            </a:r>
            <a:endParaRPr lang="fr-FR" dirty="0"/>
          </a:p>
        </p:txBody>
      </p:sp>
      <p:sp>
        <p:nvSpPr>
          <p:cNvPr id="3" name="Espace réservé du contenu 2">
            <a:extLst>
              <a:ext uri="{FF2B5EF4-FFF2-40B4-BE49-F238E27FC236}">
                <a16:creationId xmlns:a16="http://schemas.microsoft.com/office/drawing/2014/main" id="{32589B68-9F68-4FFC-8E85-05A6BB3465FB}"/>
              </a:ext>
            </a:extLst>
          </p:cNvPr>
          <p:cNvSpPr>
            <a:spLocks noGrp="1"/>
          </p:cNvSpPr>
          <p:nvPr>
            <p:ph idx="1"/>
          </p:nvPr>
        </p:nvSpPr>
        <p:spPr>
          <a:xfrm>
            <a:off x="107504" y="1628800"/>
            <a:ext cx="8928992" cy="4497363"/>
          </a:xfrm>
        </p:spPr>
        <p:txBody>
          <a:bodyPr>
            <a:normAutofit fontScale="77500" lnSpcReduction="20000"/>
          </a:bodyPr>
          <a:lstStyle/>
          <a:p>
            <a:pPr marL="0" indent="0">
              <a:buNone/>
            </a:pPr>
            <a:r>
              <a:rPr lang="fr-FR" b="1" dirty="0">
                <a:solidFill>
                  <a:schemeClr val="tx2">
                    <a:lumMod val="60000"/>
                    <a:lumOff val="40000"/>
                  </a:schemeClr>
                </a:solidFill>
              </a:rPr>
              <a:t>Les violences faites aux femmes en France : quelques chiffres</a:t>
            </a:r>
          </a:p>
          <a:p>
            <a:pPr marL="0" indent="0" algn="just">
              <a:buNone/>
            </a:pPr>
            <a:endParaRPr lang="fr-FR" b="1" dirty="0">
              <a:solidFill>
                <a:schemeClr val="tx2">
                  <a:lumMod val="60000"/>
                  <a:lumOff val="40000"/>
                </a:schemeClr>
              </a:solidFill>
            </a:endParaRPr>
          </a:p>
          <a:p>
            <a:pPr marL="457200" lvl="1" indent="0" algn="just">
              <a:buNone/>
            </a:pPr>
            <a:r>
              <a:rPr lang="fr-FR" dirty="0"/>
              <a:t>En 2019, </a:t>
            </a:r>
            <a:r>
              <a:rPr lang="fr-FR" b="1" dirty="0"/>
              <a:t>213 000 femmes</a:t>
            </a:r>
            <a:r>
              <a:rPr lang="fr-FR" dirty="0"/>
              <a:t> ont été victimes de violences physiques et/ou sexuelles de la part de leur conjoint ou ex-conjoint, </a:t>
            </a:r>
          </a:p>
          <a:p>
            <a:pPr lvl="1" algn="just"/>
            <a:endParaRPr lang="fr-FR" dirty="0"/>
          </a:p>
          <a:p>
            <a:pPr marL="457200" lvl="1" indent="0" algn="just">
              <a:buNone/>
            </a:pPr>
            <a:r>
              <a:rPr lang="fr-FR" dirty="0"/>
              <a:t>En 2022, on décompte </a:t>
            </a:r>
            <a:r>
              <a:rPr lang="fr-FR" b="1" dirty="0"/>
              <a:t>147 féminicides </a:t>
            </a:r>
            <a:r>
              <a:rPr lang="fr-FR" dirty="0"/>
              <a:t>en France,</a:t>
            </a:r>
          </a:p>
          <a:p>
            <a:pPr lvl="1" algn="just"/>
            <a:endParaRPr lang="fr-FR" dirty="0"/>
          </a:p>
          <a:p>
            <a:pPr marL="457200" lvl="1" indent="0" algn="just">
              <a:buNone/>
            </a:pPr>
            <a:r>
              <a:rPr lang="fr-FR" dirty="0"/>
              <a:t>On estime à </a:t>
            </a:r>
            <a:r>
              <a:rPr lang="fr-FR" b="1" dirty="0"/>
              <a:t>94 000 femmes</a:t>
            </a:r>
            <a:r>
              <a:rPr lang="fr-FR" dirty="0"/>
              <a:t> </a:t>
            </a:r>
            <a:r>
              <a:rPr lang="fr-FR" b="1" dirty="0"/>
              <a:t>victimes de viols et/ou de tentatives de viol</a:t>
            </a:r>
            <a:r>
              <a:rPr lang="fr-FR" dirty="0"/>
              <a:t> . Dans </a:t>
            </a:r>
            <a:r>
              <a:rPr lang="fr-FR" b="1" dirty="0"/>
              <a:t>91% </a:t>
            </a:r>
            <a:r>
              <a:rPr lang="fr-FR" dirty="0"/>
              <a:t>des cas, les femmes connaissent leur agresseur. Seules </a:t>
            </a:r>
            <a:r>
              <a:rPr lang="fr-FR" b="1" dirty="0"/>
              <a:t>12 % des victimes ont porté plainte,</a:t>
            </a:r>
            <a:endParaRPr lang="fr-FR" dirty="0"/>
          </a:p>
          <a:p>
            <a:pPr lvl="1" algn="just"/>
            <a:endParaRPr lang="fr-FR" dirty="0"/>
          </a:p>
          <a:p>
            <a:pPr marL="457200" lvl="1" indent="0" algn="just">
              <a:buNone/>
            </a:pPr>
            <a:r>
              <a:rPr lang="fr-FR" b="1" dirty="0"/>
              <a:t>125 000 femmes victimes d’excision</a:t>
            </a:r>
            <a:r>
              <a:rPr lang="fr-FR" dirty="0"/>
              <a:t> vivent en France.</a:t>
            </a:r>
          </a:p>
          <a:p>
            <a:pPr lvl="1"/>
            <a:endParaRPr lang="fr-FR" dirty="0"/>
          </a:p>
          <a:p>
            <a:pPr marL="457200" lvl="1" indent="0" algn="r">
              <a:buNone/>
            </a:pPr>
            <a:r>
              <a:rPr lang="fr-FR" sz="1600" dirty="0"/>
              <a:t>Source :https://arretonslesviolences.gouv.fr/ et noustoutes.org </a:t>
            </a:r>
          </a:p>
        </p:txBody>
      </p:sp>
      <p:sp>
        <p:nvSpPr>
          <p:cNvPr id="4" name="AutoShape 2" descr="En quoi consiste le cycle de la violence ? - Fondation Ninmah">
            <a:extLst>
              <a:ext uri="{FF2B5EF4-FFF2-40B4-BE49-F238E27FC236}">
                <a16:creationId xmlns:a16="http://schemas.microsoft.com/office/drawing/2014/main" id="{07F0441E-2E7A-429F-9919-C7E78DD090E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243153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C7DA79-7F86-4CA0-A295-1F4FB2852563}"/>
              </a:ext>
            </a:extLst>
          </p:cNvPr>
          <p:cNvSpPr>
            <a:spLocks noGrp="1"/>
          </p:cNvSpPr>
          <p:nvPr>
            <p:ph type="title"/>
          </p:nvPr>
        </p:nvSpPr>
        <p:spPr>
          <a:xfrm>
            <a:off x="214173" y="332656"/>
            <a:ext cx="8715653" cy="965447"/>
          </a:xfrm>
        </p:spPr>
        <p:txBody>
          <a:bodyPr>
            <a:normAutofit/>
          </a:bodyPr>
          <a:lstStyle/>
          <a:p>
            <a:pPr algn="ctr"/>
            <a:r>
              <a:rPr lang="fr-FR" b="1" dirty="0">
                <a:solidFill>
                  <a:srgbClr val="0070C0"/>
                </a:solidFill>
              </a:rPr>
              <a:t>Objectif du 1</a:t>
            </a:r>
            <a:r>
              <a:rPr lang="fr-FR" b="1" baseline="30000" dirty="0">
                <a:solidFill>
                  <a:srgbClr val="0070C0"/>
                </a:solidFill>
              </a:rPr>
              <a:t>er</a:t>
            </a:r>
            <a:r>
              <a:rPr lang="fr-FR" b="1" dirty="0">
                <a:solidFill>
                  <a:srgbClr val="0070C0"/>
                </a:solidFill>
              </a:rPr>
              <a:t> RDV de bilan de coordination </a:t>
            </a:r>
            <a:endParaRPr lang="fr-FR" sz="1519" dirty="0"/>
          </a:p>
        </p:txBody>
      </p:sp>
      <p:sp>
        <p:nvSpPr>
          <p:cNvPr id="3" name="Espace réservé du contenu 2">
            <a:extLst>
              <a:ext uri="{FF2B5EF4-FFF2-40B4-BE49-F238E27FC236}">
                <a16:creationId xmlns:a16="http://schemas.microsoft.com/office/drawing/2014/main" id="{050AD591-B104-4794-86FD-7B8C89782B89}"/>
              </a:ext>
            </a:extLst>
          </p:cNvPr>
          <p:cNvSpPr>
            <a:spLocks noGrp="1"/>
          </p:cNvSpPr>
          <p:nvPr>
            <p:ph idx="1"/>
          </p:nvPr>
        </p:nvSpPr>
        <p:spPr>
          <a:xfrm>
            <a:off x="159798" y="1700808"/>
            <a:ext cx="8715653" cy="4176464"/>
          </a:xfrm>
        </p:spPr>
        <p:txBody>
          <a:bodyPr>
            <a:normAutofit fontScale="70000" lnSpcReduction="20000"/>
          </a:bodyPr>
          <a:lstStyle/>
          <a:p>
            <a:pPr marL="0" indent="0" algn="ctr">
              <a:lnSpc>
                <a:spcPct val="170000"/>
              </a:lnSpc>
              <a:spcAft>
                <a:spcPts val="450"/>
              </a:spcAft>
              <a:buNone/>
            </a:pPr>
            <a:r>
              <a:rPr lang="fr-FR" sz="1900" b="1" dirty="0">
                <a:solidFill>
                  <a:srgbClr val="002060"/>
                </a:solidFill>
              </a:rPr>
              <a:t>La consultation en binôme (psychologue/coordinatrice) : Un double regard sur les besoins pour une meilleure prise en charge</a:t>
            </a:r>
            <a:endParaRPr lang="fr-FR" sz="1900" b="1" dirty="0"/>
          </a:p>
          <a:p>
            <a:pPr marL="0" indent="0">
              <a:spcAft>
                <a:spcPts val="450"/>
              </a:spcAft>
              <a:buNone/>
            </a:pPr>
            <a:endParaRPr lang="fr-FR" b="1" dirty="0"/>
          </a:p>
          <a:p>
            <a:pPr>
              <a:spcAft>
                <a:spcPts val="450"/>
              </a:spcAft>
            </a:pPr>
            <a:r>
              <a:rPr lang="fr-FR" b="1" dirty="0"/>
              <a:t>Ouvrir le dialogue </a:t>
            </a:r>
            <a:r>
              <a:rPr lang="fr-FR" dirty="0"/>
              <a:t>/ déculpabiliser la patiente</a:t>
            </a:r>
          </a:p>
          <a:p>
            <a:pPr>
              <a:spcAft>
                <a:spcPts val="450"/>
              </a:spcAft>
            </a:pPr>
            <a:r>
              <a:rPr lang="fr-FR" b="1" dirty="0"/>
              <a:t>Evaluation des besoins </a:t>
            </a:r>
            <a:r>
              <a:rPr lang="fr-FR" dirty="0"/>
              <a:t>de la patiente </a:t>
            </a:r>
          </a:p>
          <a:p>
            <a:pPr lvl="1">
              <a:spcAft>
                <a:spcPts val="450"/>
              </a:spcAft>
            </a:pPr>
            <a:r>
              <a:rPr lang="fr-FR" dirty="0">
                <a:solidFill>
                  <a:prstClr val="black"/>
                </a:solidFill>
              </a:rPr>
              <a:t>Symptomatologie psycho traumatique, Symptomatologie dépressive, Alimentation/sommeil/rythme de vie, consommation de substances </a:t>
            </a:r>
            <a:r>
              <a:rPr lang="fr-FR" dirty="0" err="1">
                <a:solidFill>
                  <a:prstClr val="black"/>
                </a:solidFill>
              </a:rPr>
              <a:t>psycho-actives</a:t>
            </a:r>
            <a:r>
              <a:rPr lang="fr-FR" dirty="0">
                <a:solidFill>
                  <a:prstClr val="black"/>
                </a:solidFill>
              </a:rPr>
              <a:t>…</a:t>
            </a:r>
          </a:p>
          <a:p>
            <a:pPr>
              <a:spcAft>
                <a:spcPts val="450"/>
              </a:spcAft>
            </a:pPr>
            <a:r>
              <a:rPr lang="fr-FR" b="1" dirty="0">
                <a:solidFill>
                  <a:prstClr val="black"/>
                </a:solidFill>
              </a:rPr>
              <a:t>Choix des orientations de soin </a:t>
            </a:r>
            <a:endParaRPr lang="fr-FR" dirty="0">
              <a:solidFill>
                <a:prstClr val="black"/>
              </a:solidFill>
            </a:endParaRPr>
          </a:p>
          <a:p>
            <a:pPr lvl="1">
              <a:spcAft>
                <a:spcPts val="450"/>
              </a:spcAft>
            </a:pPr>
            <a:r>
              <a:rPr lang="fr-FR" dirty="0"/>
              <a:t>prise en charge individualisée ; réseau pluridisciplinaire</a:t>
            </a:r>
          </a:p>
          <a:p>
            <a:pPr>
              <a:spcAft>
                <a:spcPts val="450"/>
              </a:spcAft>
            </a:pPr>
            <a:r>
              <a:rPr lang="fr-FR" b="1" dirty="0"/>
              <a:t>Coffre fort administratif</a:t>
            </a:r>
            <a:r>
              <a:rPr lang="fr-FR" dirty="0"/>
              <a:t>, ou possibilité d’anonymiser la prise en charge </a:t>
            </a:r>
          </a:p>
          <a:p>
            <a:pPr>
              <a:spcAft>
                <a:spcPts val="450"/>
              </a:spcAft>
            </a:pPr>
            <a:r>
              <a:rPr lang="fr-FR" b="1" dirty="0"/>
              <a:t>RDV parcours Diane gratuits</a:t>
            </a:r>
          </a:p>
        </p:txBody>
      </p:sp>
      <p:sp>
        <p:nvSpPr>
          <p:cNvPr id="4" name="Rectangle : coins arrondis 3">
            <a:extLst>
              <a:ext uri="{FF2B5EF4-FFF2-40B4-BE49-F238E27FC236}">
                <a16:creationId xmlns:a16="http://schemas.microsoft.com/office/drawing/2014/main" id="{A13A4320-1B09-4202-99A2-2614F0234C09}"/>
              </a:ext>
            </a:extLst>
          </p:cNvPr>
          <p:cNvSpPr/>
          <p:nvPr/>
        </p:nvSpPr>
        <p:spPr>
          <a:xfrm>
            <a:off x="7658100" y="5733256"/>
            <a:ext cx="109036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2" action="ppaction://hlinksldjump"/>
              </a:rPr>
              <a:t>Back</a:t>
            </a:r>
            <a:endParaRPr lang="fr-FR" dirty="0"/>
          </a:p>
        </p:txBody>
      </p:sp>
    </p:spTree>
    <p:extLst>
      <p:ext uri="{BB962C8B-B14F-4D97-AF65-F5344CB8AC3E}">
        <p14:creationId xmlns:p14="http://schemas.microsoft.com/office/powerpoint/2010/main" val="1296270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EEB92-EA59-44C8-90F5-EE331C8A9336}"/>
              </a:ext>
            </a:extLst>
          </p:cNvPr>
          <p:cNvSpPr>
            <a:spLocks noGrp="1"/>
          </p:cNvSpPr>
          <p:nvPr>
            <p:ph type="title"/>
          </p:nvPr>
        </p:nvSpPr>
        <p:spPr>
          <a:xfrm>
            <a:off x="110970" y="332656"/>
            <a:ext cx="8922059" cy="816161"/>
          </a:xfrm>
        </p:spPr>
        <p:txBody>
          <a:bodyPr>
            <a:normAutofit/>
          </a:bodyPr>
          <a:lstStyle/>
          <a:p>
            <a:pPr algn="ctr"/>
            <a:r>
              <a:rPr lang="fr-FR" b="1" dirty="0">
                <a:solidFill>
                  <a:srgbClr val="0070C0"/>
                </a:solidFill>
              </a:rPr>
              <a:t>Orientations possibles</a:t>
            </a:r>
          </a:p>
        </p:txBody>
      </p:sp>
      <p:graphicFrame>
        <p:nvGraphicFramePr>
          <p:cNvPr id="4" name="Espace réservé du contenu 3">
            <a:extLst>
              <a:ext uri="{FF2B5EF4-FFF2-40B4-BE49-F238E27FC236}">
                <a16:creationId xmlns:a16="http://schemas.microsoft.com/office/drawing/2014/main" id="{C03FF17B-5C8F-4030-815E-66B3CCDF0A6B}"/>
              </a:ext>
            </a:extLst>
          </p:cNvPr>
          <p:cNvGraphicFramePr>
            <a:graphicFrameLocks noGrp="1"/>
          </p:cNvGraphicFramePr>
          <p:nvPr>
            <p:ph idx="1"/>
            <p:extLst>
              <p:ext uri="{D42A27DB-BD31-4B8C-83A1-F6EECF244321}">
                <p14:modId xmlns:p14="http://schemas.microsoft.com/office/powerpoint/2010/main" val="4142739069"/>
              </p:ext>
            </p:extLst>
          </p:nvPr>
        </p:nvGraphicFramePr>
        <p:xfrm>
          <a:off x="755577" y="1988840"/>
          <a:ext cx="748883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69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E1EA1-032D-4B25-B67D-EF5506C7452C}"/>
              </a:ext>
            </a:extLst>
          </p:cNvPr>
          <p:cNvSpPr>
            <a:spLocks noGrp="1"/>
          </p:cNvSpPr>
          <p:nvPr>
            <p:ph type="title"/>
          </p:nvPr>
        </p:nvSpPr>
        <p:spPr>
          <a:xfrm>
            <a:off x="359531" y="764704"/>
            <a:ext cx="8424937" cy="486054"/>
          </a:xfrm>
        </p:spPr>
        <p:txBody>
          <a:bodyPr>
            <a:normAutofit fontScale="90000"/>
          </a:bodyPr>
          <a:lstStyle/>
          <a:p>
            <a:r>
              <a:rPr lang="fr-FR" b="1" dirty="0">
                <a:solidFill>
                  <a:srgbClr val="0070C0"/>
                </a:solidFill>
              </a:rPr>
              <a:t>Offre de soins pluridisciplinaire sur l’hôpital de Nanterre</a:t>
            </a:r>
            <a:br>
              <a:rPr lang="fr-FR" b="1" dirty="0">
                <a:solidFill>
                  <a:srgbClr val="0070C0"/>
                </a:solidFill>
              </a:rPr>
            </a:br>
            <a:endParaRPr lang="fr-FR" b="1" dirty="0">
              <a:solidFill>
                <a:srgbClr val="0070C0"/>
              </a:solidFill>
            </a:endParaRPr>
          </a:p>
        </p:txBody>
      </p:sp>
      <p:sp>
        <p:nvSpPr>
          <p:cNvPr id="3" name="Espace réservé du contenu 2">
            <a:extLst>
              <a:ext uri="{FF2B5EF4-FFF2-40B4-BE49-F238E27FC236}">
                <a16:creationId xmlns:a16="http://schemas.microsoft.com/office/drawing/2014/main" id="{C62440CA-1C2F-4336-B384-77A0B56B9BF6}"/>
              </a:ext>
            </a:extLst>
          </p:cNvPr>
          <p:cNvSpPr>
            <a:spLocks noGrp="1"/>
          </p:cNvSpPr>
          <p:nvPr>
            <p:ph idx="1"/>
          </p:nvPr>
        </p:nvSpPr>
        <p:spPr>
          <a:xfrm>
            <a:off x="683568" y="1628800"/>
            <a:ext cx="7920880" cy="4248472"/>
          </a:xfrm>
        </p:spPr>
        <p:txBody>
          <a:bodyPr>
            <a:normAutofit/>
          </a:bodyPr>
          <a:lstStyle/>
          <a:p>
            <a:pPr marL="0" indent="0" algn="ctr">
              <a:buNone/>
            </a:pPr>
            <a:r>
              <a:rPr lang="fr-FR" sz="2625" dirty="0"/>
              <a:t>Maternité/Gynécologie, Orthogénie</a:t>
            </a:r>
          </a:p>
          <a:p>
            <a:pPr marL="0" indent="0" algn="ctr">
              <a:buNone/>
            </a:pPr>
            <a:r>
              <a:rPr lang="fr-FR" sz="2625" dirty="0"/>
              <a:t>Soins d’urgence</a:t>
            </a:r>
          </a:p>
          <a:p>
            <a:pPr marL="0" indent="0" algn="ctr">
              <a:buNone/>
            </a:pPr>
            <a:r>
              <a:rPr lang="fr-FR" sz="2625" dirty="0"/>
              <a:t>Prise en charge psychiatrique, Consultations ORL</a:t>
            </a:r>
          </a:p>
          <a:p>
            <a:pPr marL="0" indent="0" algn="ctr">
              <a:buNone/>
            </a:pPr>
            <a:r>
              <a:rPr lang="fr-FR" sz="2625" dirty="0"/>
              <a:t>Odontologie, Cardiologie</a:t>
            </a:r>
          </a:p>
          <a:p>
            <a:pPr marL="0" indent="0" algn="ctr">
              <a:buNone/>
            </a:pPr>
            <a:r>
              <a:rPr lang="fr-FR" sz="2625" dirty="0"/>
              <a:t>Médecine infectieuse</a:t>
            </a:r>
          </a:p>
          <a:p>
            <a:pPr marL="0" indent="0" algn="ctr">
              <a:buNone/>
            </a:pPr>
            <a:r>
              <a:rPr lang="fr-FR" sz="2625" dirty="0"/>
              <a:t>Addictologie </a:t>
            </a:r>
          </a:p>
          <a:p>
            <a:pPr marL="0" indent="0" algn="ctr">
              <a:buNone/>
            </a:pPr>
            <a:r>
              <a:rPr lang="fr-FR" sz="2625" dirty="0"/>
              <a:t>Sexologie, HIV…</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977205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00242-7D1B-4369-B4FF-91D0DF1D914A}"/>
              </a:ext>
            </a:extLst>
          </p:cNvPr>
          <p:cNvSpPr>
            <a:spLocks noGrp="1"/>
          </p:cNvSpPr>
          <p:nvPr>
            <p:ph type="title"/>
          </p:nvPr>
        </p:nvSpPr>
        <p:spPr>
          <a:xfrm>
            <a:off x="195309" y="260648"/>
            <a:ext cx="8948691" cy="906443"/>
          </a:xfrm>
        </p:spPr>
        <p:txBody>
          <a:bodyPr/>
          <a:lstStyle/>
          <a:p>
            <a:pPr algn="ctr"/>
            <a:r>
              <a:rPr lang="fr-FR" dirty="0">
                <a:solidFill>
                  <a:srgbClr val="0070C0"/>
                </a:solidFill>
              </a:rPr>
              <a:t>Les partenaires </a:t>
            </a:r>
            <a:r>
              <a:rPr lang="fr-FR" dirty="0" err="1">
                <a:solidFill>
                  <a:srgbClr val="0070C0"/>
                </a:solidFill>
              </a:rPr>
              <a:t>extra-hospitaliers</a:t>
            </a:r>
            <a:endParaRPr lang="fr-FR" b="1" dirty="0">
              <a:solidFill>
                <a:srgbClr val="0070C0"/>
              </a:solidFill>
            </a:endParaRPr>
          </a:p>
        </p:txBody>
      </p:sp>
      <p:sp>
        <p:nvSpPr>
          <p:cNvPr id="3" name="Espace réservé du contenu 2">
            <a:extLst>
              <a:ext uri="{FF2B5EF4-FFF2-40B4-BE49-F238E27FC236}">
                <a16:creationId xmlns:a16="http://schemas.microsoft.com/office/drawing/2014/main" id="{B13A27CE-96FD-42D2-8C6E-8EEFD29353A0}"/>
              </a:ext>
            </a:extLst>
          </p:cNvPr>
          <p:cNvSpPr>
            <a:spLocks noGrp="1"/>
          </p:cNvSpPr>
          <p:nvPr>
            <p:ph idx="1"/>
          </p:nvPr>
        </p:nvSpPr>
        <p:spPr>
          <a:xfrm>
            <a:off x="1614488" y="2024844"/>
            <a:ext cx="5915025" cy="3402378"/>
          </a:xfrm>
        </p:spPr>
        <p:txBody>
          <a:bodyPr>
            <a:normAutofit fontScale="77500" lnSpcReduction="20000"/>
          </a:bodyPr>
          <a:lstStyle/>
          <a:p>
            <a:pPr algn="just"/>
            <a:endParaRPr lang="fr-FR" sz="3300" dirty="0"/>
          </a:p>
          <a:p>
            <a:pPr algn="just"/>
            <a:r>
              <a:rPr lang="fr-FR" sz="3300" dirty="0"/>
              <a:t>Institutionnels</a:t>
            </a:r>
          </a:p>
          <a:p>
            <a:pPr marL="0" indent="0" algn="just">
              <a:buNone/>
            </a:pPr>
            <a:r>
              <a:rPr lang="fr-FR" sz="3300" dirty="0"/>
              <a:t> </a:t>
            </a:r>
          </a:p>
          <a:p>
            <a:pPr lvl="0" algn="just"/>
            <a:r>
              <a:rPr lang="fr-FR" sz="3300" dirty="0"/>
              <a:t>hospitaliers </a:t>
            </a:r>
          </a:p>
          <a:p>
            <a:pPr marL="0" indent="0" algn="just">
              <a:buNone/>
            </a:pPr>
            <a:endParaRPr lang="fr-FR" sz="3300" dirty="0"/>
          </a:p>
          <a:p>
            <a:pPr lvl="0" algn="just"/>
            <a:r>
              <a:rPr lang="fr-FR" sz="3300" dirty="0"/>
              <a:t>Associatifs</a:t>
            </a:r>
          </a:p>
          <a:p>
            <a:pPr marL="0" indent="0" algn="just">
              <a:buNone/>
            </a:pPr>
            <a:endParaRPr lang="fr-FR" sz="3300" dirty="0"/>
          </a:p>
          <a:p>
            <a:pPr lvl="0" algn="just"/>
            <a:r>
              <a:rPr lang="fr-FR" sz="3300" dirty="0"/>
              <a:t>libéraux</a:t>
            </a:r>
          </a:p>
          <a:p>
            <a:pPr lvl="0" algn="just"/>
            <a:endParaRPr lang="fr-FR" dirty="0"/>
          </a:p>
          <a:p>
            <a:pPr marL="0" indent="0">
              <a:buNone/>
            </a:pPr>
            <a:endParaRPr lang="fr-FR" dirty="0"/>
          </a:p>
          <a:p>
            <a:endParaRPr lang="fr-FR" dirty="0"/>
          </a:p>
          <a:p>
            <a:endParaRPr lang="fr-FR" dirty="0"/>
          </a:p>
        </p:txBody>
      </p:sp>
      <p:sp>
        <p:nvSpPr>
          <p:cNvPr id="4" name="Rectangle : coins arrondis 3">
            <a:extLst>
              <a:ext uri="{FF2B5EF4-FFF2-40B4-BE49-F238E27FC236}">
                <a16:creationId xmlns:a16="http://schemas.microsoft.com/office/drawing/2014/main" id="{69916DC1-D8C0-409D-8BFA-9D147E48B0E0}"/>
              </a:ext>
            </a:extLst>
          </p:cNvPr>
          <p:cNvSpPr/>
          <p:nvPr/>
        </p:nvSpPr>
        <p:spPr>
          <a:xfrm>
            <a:off x="7658100" y="5733256"/>
            <a:ext cx="109036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2" action="ppaction://hlinksldjump"/>
              </a:rPr>
              <a:t>Back</a:t>
            </a:r>
            <a:endParaRPr lang="fr-FR" dirty="0"/>
          </a:p>
        </p:txBody>
      </p:sp>
    </p:spTree>
    <p:extLst>
      <p:ext uri="{BB962C8B-B14F-4D97-AF65-F5344CB8AC3E}">
        <p14:creationId xmlns:p14="http://schemas.microsoft.com/office/powerpoint/2010/main" val="1465526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DF57B-7C4B-4D62-BCE9-0F53B81C2417}"/>
              </a:ext>
            </a:extLst>
          </p:cNvPr>
          <p:cNvSpPr>
            <a:spLocks noGrp="1"/>
          </p:cNvSpPr>
          <p:nvPr>
            <p:ph type="title"/>
          </p:nvPr>
        </p:nvSpPr>
        <p:spPr>
          <a:xfrm>
            <a:off x="215284" y="286014"/>
            <a:ext cx="8928716" cy="891646"/>
          </a:xfrm>
        </p:spPr>
        <p:txBody>
          <a:bodyPr/>
          <a:lstStyle/>
          <a:p>
            <a:pPr algn="ctr"/>
            <a:r>
              <a:rPr lang="fr-FR" b="1" dirty="0">
                <a:solidFill>
                  <a:srgbClr val="0070C0"/>
                </a:solidFill>
              </a:rPr>
              <a:t>But du parcours Diane</a:t>
            </a:r>
          </a:p>
        </p:txBody>
      </p:sp>
      <p:sp>
        <p:nvSpPr>
          <p:cNvPr id="3" name="Espace réservé du contenu 2">
            <a:extLst>
              <a:ext uri="{FF2B5EF4-FFF2-40B4-BE49-F238E27FC236}">
                <a16:creationId xmlns:a16="http://schemas.microsoft.com/office/drawing/2014/main" id="{BCB15CB2-957C-427C-9DC2-A9ED3ECE53E2}"/>
              </a:ext>
            </a:extLst>
          </p:cNvPr>
          <p:cNvSpPr>
            <a:spLocks noGrp="1"/>
          </p:cNvSpPr>
          <p:nvPr>
            <p:ph idx="1"/>
          </p:nvPr>
        </p:nvSpPr>
        <p:spPr/>
        <p:txBody>
          <a:bodyPr/>
          <a:lstStyle/>
          <a:p>
            <a:pPr marL="0" indent="0" algn="ctr">
              <a:buNone/>
            </a:pPr>
            <a:endParaRPr lang="fr-FR" b="1" u="sng" dirty="0">
              <a:solidFill>
                <a:srgbClr val="00B050"/>
              </a:solidFill>
            </a:endParaRPr>
          </a:p>
          <a:p>
            <a:pPr marL="0" indent="0" algn="ctr">
              <a:buNone/>
            </a:pPr>
            <a:r>
              <a:rPr lang="fr-FR" sz="2700" b="1" dirty="0">
                <a:solidFill>
                  <a:srgbClr val="00B050"/>
                </a:solidFill>
              </a:rPr>
              <a:t>Rendre la femme actrice de sa vie</a:t>
            </a:r>
          </a:p>
          <a:p>
            <a:pPr marL="0" indent="0">
              <a:buNone/>
            </a:pPr>
            <a:endParaRPr lang="fr-FR" dirty="0"/>
          </a:p>
          <a:p>
            <a:pPr>
              <a:lnSpc>
                <a:spcPct val="150000"/>
              </a:lnSpc>
            </a:pPr>
            <a:r>
              <a:rPr lang="fr-FR" sz="2100" dirty="0"/>
              <a:t>Accompagner la patiente dans sa démarche de soin</a:t>
            </a:r>
          </a:p>
          <a:p>
            <a:pPr>
              <a:lnSpc>
                <a:spcPct val="150000"/>
              </a:lnSpc>
            </a:pPr>
            <a:r>
              <a:rPr lang="fr-FR" sz="2100" dirty="0"/>
              <a:t>Emmener la patiente vers l’autonomie</a:t>
            </a:r>
          </a:p>
          <a:p>
            <a:pPr>
              <a:lnSpc>
                <a:spcPct val="150000"/>
              </a:lnSpc>
            </a:pPr>
            <a:r>
              <a:rPr lang="fr-FR" sz="2100" dirty="0"/>
              <a:t>A chacune son rythme</a:t>
            </a:r>
          </a:p>
          <a:p>
            <a:pPr marL="0" indent="0">
              <a:buNone/>
            </a:pPr>
            <a:endParaRPr lang="fr-FR" dirty="0"/>
          </a:p>
          <a:p>
            <a:pPr marL="0" indent="0">
              <a:buNone/>
            </a:pPr>
            <a:endParaRPr lang="fr-FR" dirty="0"/>
          </a:p>
        </p:txBody>
      </p:sp>
      <p:sp>
        <p:nvSpPr>
          <p:cNvPr id="4" name="Rectangle : coins arrondis 3">
            <a:extLst>
              <a:ext uri="{FF2B5EF4-FFF2-40B4-BE49-F238E27FC236}">
                <a16:creationId xmlns:a16="http://schemas.microsoft.com/office/drawing/2014/main" id="{4F5F2B3F-5BF8-42E3-AA86-2FB79C8E3ACA}"/>
              </a:ext>
            </a:extLst>
          </p:cNvPr>
          <p:cNvSpPr/>
          <p:nvPr/>
        </p:nvSpPr>
        <p:spPr>
          <a:xfrm>
            <a:off x="7658100" y="5733256"/>
            <a:ext cx="109036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linkClick r:id="rId2" action="ppaction://hlinksldjump"/>
              </a:rPr>
              <a:t>Back</a:t>
            </a:r>
            <a:endParaRPr lang="fr-FR" dirty="0"/>
          </a:p>
        </p:txBody>
      </p:sp>
    </p:spTree>
    <p:extLst>
      <p:ext uri="{BB962C8B-B14F-4D97-AF65-F5344CB8AC3E}">
        <p14:creationId xmlns:p14="http://schemas.microsoft.com/office/powerpoint/2010/main" val="263045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385BF-143F-4D62-9B6A-9C127BF719C1}"/>
              </a:ext>
            </a:extLst>
          </p:cNvPr>
          <p:cNvSpPr>
            <a:spLocks noGrp="1"/>
          </p:cNvSpPr>
          <p:nvPr>
            <p:ph type="title"/>
          </p:nvPr>
        </p:nvSpPr>
        <p:spPr>
          <a:xfrm>
            <a:off x="107504" y="189768"/>
            <a:ext cx="8928992" cy="1150999"/>
          </a:xfrm>
        </p:spPr>
        <p:txBody>
          <a:bodyPr/>
          <a:lstStyle/>
          <a:p>
            <a:pPr algn="ctr"/>
            <a:r>
              <a:rPr lang="fr-FR" dirty="0"/>
              <a:t>Visibilité des violences</a:t>
            </a:r>
          </a:p>
        </p:txBody>
      </p:sp>
      <p:pic>
        <p:nvPicPr>
          <p:cNvPr id="4" name="Espace réservé du contenu 3">
            <a:extLst>
              <a:ext uri="{FF2B5EF4-FFF2-40B4-BE49-F238E27FC236}">
                <a16:creationId xmlns:a16="http://schemas.microsoft.com/office/drawing/2014/main" id="{26684FBA-C82A-447B-AC4D-3FBD7C1DF824}"/>
              </a:ext>
            </a:extLst>
          </p:cNvPr>
          <p:cNvPicPr>
            <a:picLocks noGrp="1" noChangeAspect="1"/>
          </p:cNvPicPr>
          <p:nvPr>
            <p:ph idx="1"/>
          </p:nvPr>
        </p:nvPicPr>
        <p:blipFill>
          <a:blip r:embed="rId2"/>
          <a:stretch>
            <a:fillRect/>
          </a:stretch>
        </p:blipFill>
        <p:spPr>
          <a:xfrm>
            <a:off x="2386012" y="1681956"/>
            <a:ext cx="4371975" cy="4362450"/>
          </a:xfrm>
          <a:prstGeom prst="rect">
            <a:avLst/>
          </a:prstGeom>
        </p:spPr>
      </p:pic>
    </p:spTree>
    <p:extLst>
      <p:ext uri="{BB962C8B-B14F-4D97-AF65-F5344CB8AC3E}">
        <p14:creationId xmlns:p14="http://schemas.microsoft.com/office/powerpoint/2010/main" val="375188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3598876-70F0-4863-A5A3-396AFACC780E}"/>
              </a:ext>
            </a:extLst>
          </p:cNvPr>
          <p:cNvSpPr>
            <a:spLocks noGrp="1"/>
          </p:cNvSpPr>
          <p:nvPr>
            <p:ph type="ctrTitle"/>
          </p:nvPr>
        </p:nvSpPr>
        <p:spPr>
          <a:xfrm>
            <a:off x="685800" y="764704"/>
            <a:ext cx="7772400" cy="4392488"/>
          </a:xfrm>
        </p:spPr>
        <p:txBody>
          <a:bodyPr/>
          <a:lstStyle/>
          <a:p>
            <a:pPr algn="ctr"/>
            <a:r>
              <a:rPr lang="fr-FR" dirty="0"/>
              <a:t>Le Mécanisme des VIOLENCES</a:t>
            </a:r>
          </a:p>
        </p:txBody>
      </p:sp>
    </p:spTree>
    <p:extLst>
      <p:ext uri="{BB962C8B-B14F-4D97-AF65-F5344CB8AC3E}">
        <p14:creationId xmlns:p14="http://schemas.microsoft.com/office/powerpoint/2010/main" val="131138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7FC73-3432-451F-A551-35E3A410A2F0}"/>
              </a:ext>
            </a:extLst>
          </p:cNvPr>
          <p:cNvSpPr>
            <a:spLocks noGrp="1"/>
          </p:cNvSpPr>
          <p:nvPr>
            <p:ph type="title"/>
          </p:nvPr>
        </p:nvSpPr>
        <p:spPr>
          <a:xfrm>
            <a:off x="0" y="189768"/>
            <a:ext cx="9108504" cy="1150999"/>
          </a:xfrm>
        </p:spPr>
        <p:txBody>
          <a:bodyPr>
            <a:normAutofit/>
          </a:bodyPr>
          <a:lstStyle/>
          <a:p>
            <a:pPr algn="ctr"/>
            <a:r>
              <a:rPr lang="fr-FR" dirty="0"/>
              <a:t>Conflits conjugaux           Violences au sein du couple</a:t>
            </a:r>
          </a:p>
        </p:txBody>
      </p:sp>
      <p:sp>
        <p:nvSpPr>
          <p:cNvPr id="3" name="Espace réservé du contenu 2">
            <a:extLst>
              <a:ext uri="{FF2B5EF4-FFF2-40B4-BE49-F238E27FC236}">
                <a16:creationId xmlns:a16="http://schemas.microsoft.com/office/drawing/2014/main" id="{5F79D24C-0DD7-400B-994C-FC7C69C9ADD2}"/>
              </a:ext>
            </a:extLst>
          </p:cNvPr>
          <p:cNvSpPr>
            <a:spLocks noGrp="1"/>
          </p:cNvSpPr>
          <p:nvPr>
            <p:ph idx="1"/>
          </p:nvPr>
        </p:nvSpPr>
        <p:spPr>
          <a:xfrm>
            <a:off x="179512" y="1600200"/>
            <a:ext cx="8784976" cy="4525963"/>
          </a:xfrm>
        </p:spPr>
        <p:txBody>
          <a:bodyPr>
            <a:normAutofit fontScale="85000" lnSpcReduction="20000"/>
          </a:bodyPr>
          <a:lstStyle/>
          <a:p>
            <a:pPr>
              <a:lnSpc>
                <a:spcPct val="120000"/>
              </a:lnSpc>
            </a:pPr>
            <a:r>
              <a:rPr lang="fr-FR" sz="3000" dirty="0"/>
              <a:t>On parle de « </a:t>
            </a:r>
            <a:r>
              <a:rPr lang="fr-FR" sz="3000" i="1" dirty="0"/>
              <a:t>conflit</a:t>
            </a:r>
            <a:r>
              <a:rPr lang="fr-FR" sz="3000" dirty="0"/>
              <a:t> conjugal » si : </a:t>
            </a:r>
          </a:p>
          <a:p>
            <a:pPr lvl="1">
              <a:lnSpc>
                <a:spcPct val="120000"/>
              </a:lnSpc>
            </a:pPr>
            <a:r>
              <a:rPr lang="fr-FR" sz="2400" dirty="0"/>
              <a:t>positionnement égalitaire dans les interactions </a:t>
            </a:r>
          </a:p>
          <a:p>
            <a:pPr lvl="1">
              <a:lnSpc>
                <a:spcPct val="120000"/>
              </a:lnSpc>
            </a:pPr>
            <a:r>
              <a:rPr lang="fr-FR" sz="2400" dirty="0"/>
              <a:t>deux points de vue s’opposent, mais sans violence (interdite par la loi)</a:t>
            </a:r>
          </a:p>
          <a:p>
            <a:pPr marL="457200" lvl="1" indent="0">
              <a:lnSpc>
                <a:spcPct val="120000"/>
              </a:lnSpc>
              <a:buNone/>
            </a:pPr>
            <a:endParaRPr lang="fr-FR" dirty="0"/>
          </a:p>
          <a:p>
            <a:pPr>
              <a:lnSpc>
                <a:spcPct val="120000"/>
              </a:lnSpc>
            </a:pPr>
            <a:r>
              <a:rPr lang="fr-FR" sz="3000" dirty="0"/>
              <a:t>On parle de « </a:t>
            </a:r>
            <a:r>
              <a:rPr lang="fr-FR" sz="3000" i="1" dirty="0"/>
              <a:t>violence</a:t>
            </a:r>
            <a:r>
              <a:rPr lang="fr-FR" sz="3000" dirty="0"/>
              <a:t> au sein du couple » si :</a:t>
            </a:r>
          </a:p>
          <a:p>
            <a:pPr lvl="1">
              <a:lnSpc>
                <a:spcPct val="120000"/>
              </a:lnSpc>
            </a:pPr>
            <a:r>
              <a:rPr lang="fr-FR" sz="2400" dirty="0"/>
              <a:t>rapport de force </a:t>
            </a:r>
          </a:p>
          <a:p>
            <a:pPr lvl="2">
              <a:lnSpc>
                <a:spcPct val="120000"/>
              </a:lnSpc>
            </a:pPr>
            <a:r>
              <a:rPr lang="fr-FR" dirty="0"/>
              <a:t>asymétrique (dominant/dominé), </a:t>
            </a:r>
          </a:p>
          <a:p>
            <a:pPr lvl="2">
              <a:lnSpc>
                <a:spcPct val="120000"/>
              </a:lnSpc>
            </a:pPr>
            <a:r>
              <a:rPr lang="fr-FR" dirty="0"/>
              <a:t>volonté de contrôler sa partenaire </a:t>
            </a:r>
          </a:p>
          <a:p>
            <a:pPr lvl="2">
              <a:lnSpc>
                <a:spcPct val="120000"/>
              </a:lnSpc>
            </a:pPr>
            <a:r>
              <a:rPr lang="fr-FR" dirty="0"/>
              <a:t>la maintenir sous emprise. </a:t>
            </a:r>
          </a:p>
          <a:p>
            <a:pPr lvl="1">
              <a:lnSpc>
                <a:spcPct val="120000"/>
              </a:lnSpc>
            </a:pPr>
            <a:r>
              <a:rPr lang="fr-FR" sz="2400" dirty="0"/>
              <a:t>climat de peur et de tension permanent</a:t>
            </a:r>
          </a:p>
          <a:p>
            <a:pPr lvl="1">
              <a:lnSpc>
                <a:spcPct val="120000"/>
              </a:lnSpc>
            </a:pPr>
            <a:r>
              <a:rPr lang="fr-FR" sz="2400" dirty="0"/>
              <a:t>le plus souvent, les faits de violences sont récurrents et cumulatifs.</a:t>
            </a:r>
          </a:p>
          <a:p>
            <a:pPr marL="457200" lvl="1" indent="0">
              <a:buNone/>
            </a:pPr>
            <a:endParaRPr lang="fr-FR" dirty="0"/>
          </a:p>
        </p:txBody>
      </p:sp>
      <p:sp>
        <p:nvSpPr>
          <p:cNvPr id="4" name="Non égal 3">
            <a:extLst>
              <a:ext uri="{FF2B5EF4-FFF2-40B4-BE49-F238E27FC236}">
                <a16:creationId xmlns:a16="http://schemas.microsoft.com/office/drawing/2014/main" id="{5B6B9852-E9EC-4F59-9341-B06D1AA40E22}"/>
              </a:ext>
            </a:extLst>
          </p:cNvPr>
          <p:cNvSpPr/>
          <p:nvPr/>
        </p:nvSpPr>
        <p:spPr>
          <a:xfrm>
            <a:off x="3563888" y="620688"/>
            <a:ext cx="648072" cy="506085"/>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solidFill>
                <a:schemeClr val="tx1"/>
              </a:solidFill>
            </a:endParaRPr>
          </a:p>
        </p:txBody>
      </p:sp>
    </p:spTree>
    <p:extLst>
      <p:ext uri="{BB962C8B-B14F-4D97-AF65-F5344CB8AC3E}">
        <p14:creationId xmlns:p14="http://schemas.microsoft.com/office/powerpoint/2010/main" val="369658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C46D53-7BD9-4E28-AC1C-AF7F4C0539B6}"/>
              </a:ext>
            </a:extLst>
          </p:cNvPr>
          <p:cNvSpPr>
            <a:spLocks noGrp="1"/>
          </p:cNvSpPr>
          <p:nvPr>
            <p:ph type="title"/>
          </p:nvPr>
        </p:nvSpPr>
        <p:spPr>
          <a:xfrm>
            <a:off x="107504" y="189768"/>
            <a:ext cx="8928992" cy="1150999"/>
          </a:xfrm>
        </p:spPr>
        <p:txBody>
          <a:bodyPr/>
          <a:lstStyle/>
          <a:p>
            <a:pPr algn="ctr"/>
            <a:r>
              <a:rPr lang="fr-FR" dirty="0"/>
              <a:t>Stratégie de l’agresseur</a:t>
            </a:r>
          </a:p>
        </p:txBody>
      </p:sp>
      <p:sp>
        <p:nvSpPr>
          <p:cNvPr id="3" name="Espace réservé du contenu 2">
            <a:extLst>
              <a:ext uri="{FF2B5EF4-FFF2-40B4-BE49-F238E27FC236}">
                <a16:creationId xmlns:a16="http://schemas.microsoft.com/office/drawing/2014/main" id="{39D5744F-B218-4F1D-A135-E4C5D4603647}"/>
              </a:ext>
            </a:extLst>
          </p:cNvPr>
          <p:cNvSpPr>
            <a:spLocks noGrp="1"/>
          </p:cNvSpPr>
          <p:nvPr>
            <p:ph idx="1"/>
          </p:nvPr>
        </p:nvSpPr>
        <p:spPr>
          <a:xfrm>
            <a:off x="457200" y="2132856"/>
            <a:ext cx="8229600" cy="3993307"/>
          </a:xfrm>
        </p:spPr>
        <p:txBody>
          <a:bodyPr/>
          <a:lstStyle/>
          <a:p>
            <a:pPr>
              <a:lnSpc>
                <a:spcPct val="150000"/>
              </a:lnSpc>
            </a:pPr>
            <a:r>
              <a:rPr lang="fr-FR" sz="2800" dirty="0"/>
              <a:t>Isoler</a:t>
            </a:r>
          </a:p>
          <a:p>
            <a:pPr>
              <a:lnSpc>
                <a:spcPct val="150000"/>
              </a:lnSpc>
            </a:pPr>
            <a:r>
              <a:rPr lang="fr-FR" sz="2800" dirty="0"/>
              <a:t>Dévaloriser</a:t>
            </a:r>
          </a:p>
          <a:p>
            <a:pPr>
              <a:lnSpc>
                <a:spcPct val="150000"/>
              </a:lnSpc>
            </a:pPr>
            <a:r>
              <a:rPr lang="fr-FR" sz="2800" dirty="0"/>
              <a:t>Instaurer un climat de peur</a:t>
            </a:r>
          </a:p>
          <a:p>
            <a:pPr>
              <a:lnSpc>
                <a:spcPct val="150000"/>
              </a:lnSpc>
            </a:pPr>
            <a:r>
              <a:rPr lang="fr-FR" sz="2800" dirty="0"/>
              <a:t>Inverser la culpabilité</a:t>
            </a:r>
          </a:p>
          <a:p>
            <a:pPr>
              <a:lnSpc>
                <a:spcPct val="150000"/>
              </a:lnSpc>
            </a:pPr>
            <a:r>
              <a:rPr lang="fr-FR" sz="2800" dirty="0"/>
              <a:t>Assurer son impunité</a:t>
            </a:r>
          </a:p>
          <a:p>
            <a:pPr marL="0" indent="0">
              <a:buNone/>
            </a:pPr>
            <a:endParaRPr lang="fr-FR" dirty="0"/>
          </a:p>
        </p:txBody>
      </p:sp>
    </p:spTree>
    <p:extLst>
      <p:ext uri="{BB962C8B-B14F-4D97-AF65-F5344CB8AC3E}">
        <p14:creationId xmlns:p14="http://schemas.microsoft.com/office/powerpoint/2010/main" val="22236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99A51-7AD3-484C-8072-73762BBDD632}"/>
              </a:ext>
            </a:extLst>
          </p:cNvPr>
          <p:cNvSpPr>
            <a:spLocks noGrp="1"/>
          </p:cNvSpPr>
          <p:nvPr>
            <p:ph type="title"/>
          </p:nvPr>
        </p:nvSpPr>
        <p:spPr>
          <a:xfrm>
            <a:off x="107504" y="86844"/>
            <a:ext cx="8928992" cy="1253923"/>
          </a:xfrm>
        </p:spPr>
        <p:txBody>
          <a:bodyPr/>
          <a:lstStyle/>
          <a:p>
            <a:pPr algn="ctr"/>
            <a:r>
              <a:rPr lang="fr-FR" dirty="0"/>
              <a:t>Cycle des violences</a:t>
            </a:r>
          </a:p>
        </p:txBody>
      </p:sp>
      <p:sp>
        <p:nvSpPr>
          <p:cNvPr id="3" name="Espace réservé du contenu 2">
            <a:extLst>
              <a:ext uri="{FF2B5EF4-FFF2-40B4-BE49-F238E27FC236}">
                <a16:creationId xmlns:a16="http://schemas.microsoft.com/office/drawing/2014/main" id="{8D5802C5-66CE-4635-9D71-EB7A7C9C9A1A}"/>
              </a:ext>
            </a:extLst>
          </p:cNvPr>
          <p:cNvSpPr>
            <a:spLocks noGrp="1"/>
          </p:cNvSpPr>
          <p:nvPr>
            <p:ph idx="1"/>
          </p:nvPr>
        </p:nvSpPr>
        <p:spPr/>
        <p:txBody>
          <a:bodyPr>
            <a:normAutofit/>
          </a:bodyPr>
          <a:lstStyle/>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r">
              <a:buNone/>
            </a:pPr>
            <a:endParaRPr lang="fr-FR" sz="900" dirty="0"/>
          </a:p>
        </p:txBody>
      </p:sp>
      <p:pic>
        <p:nvPicPr>
          <p:cNvPr id="5" name="Image 4">
            <a:extLst>
              <a:ext uri="{FF2B5EF4-FFF2-40B4-BE49-F238E27FC236}">
                <a16:creationId xmlns:a16="http://schemas.microsoft.com/office/drawing/2014/main" id="{9B674992-D4DC-4AA4-9114-238BA85CD3FF}"/>
              </a:ext>
            </a:extLst>
          </p:cNvPr>
          <p:cNvPicPr>
            <a:picLocks noChangeAspect="1"/>
          </p:cNvPicPr>
          <p:nvPr/>
        </p:nvPicPr>
        <p:blipFill>
          <a:blip r:embed="rId2"/>
          <a:stretch>
            <a:fillRect/>
          </a:stretch>
        </p:blipFill>
        <p:spPr>
          <a:xfrm>
            <a:off x="1980594" y="1538287"/>
            <a:ext cx="5182812" cy="4649788"/>
          </a:xfrm>
          <a:prstGeom prst="rect">
            <a:avLst/>
          </a:prstGeom>
        </p:spPr>
      </p:pic>
    </p:spTree>
    <p:extLst>
      <p:ext uri="{BB962C8B-B14F-4D97-AF65-F5344CB8AC3E}">
        <p14:creationId xmlns:p14="http://schemas.microsoft.com/office/powerpoint/2010/main" val="6780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EC4F52-CBFF-4D6E-A441-7E93DAE7A00C}"/>
              </a:ext>
            </a:extLst>
          </p:cNvPr>
          <p:cNvSpPr>
            <a:spLocks noGrp="1"/>
          </p:cNvSpPr>
          <p:nvPr>
            <p:ph type="title"/>
          </p:nvPr>
        </p:nvSpPr>
        <p:spPr>
          <a:xfrm>
            <a:off x="107504" y="188640"/>
            <a:ext cx="8928992" cy="1152128"/>
          </a:xfrm>
        </p:spPr>
        <p:txBody>
          <a:bodyPr/>
          <a:lstStyle/>
          <a:p>
            <a:pPr algn="ctr"/>
            <a:r>
              <a:rPr lang="fr-FR" dirty="0"/>
              <a:t>Obstacles à la dénonciation des violences</a:t>
            </a:r>
          </a:p>
        </p:txBody>
      </p:sp>
      <p:sp>
        <p:nvSpPr>
          <p:cNvPr id="3" name="Espace réservé du contenu 2">
            <a:extLst>
              <a:ext uri="{FF2B5EF4-FFF2-40B4-BE49-F238E27FC236}">
                <a16:creationId xmlns:a16="http://schemas.microsoft.com/office/drawing/2014/main" id="{ABB97B4C-F103-491B-B5AD-786437965887}"/>
              </a:ext>
            </a:extLst>
          </p:cNvPr>
          <p:cNvSpPr>
            <a:spLocks noGrp="1"/>
          </p:cNvSpPr>
          <p:nvPr>
            <p:ph idx="1"/>
          </p:nvPr>
        </p:nvSpPr>
        <p:spPr>
          <a:xfrm>
            <a:off x="179512" y="1600200"/>
            <a:ext cx="8784976" cy="4525963"/>
          </a:xfrm>
        </p:spPr>
        <p:txBody>
          <a:bodyPr>
            <a:normAutofit fontScale="85000" lnSpcReduction="20000"/>
          </a:bodyPr>
          <a:lstStyle/>
          <a:p>
            <a:r>
              <a:rPr lang="fr-FR" dirty="0"/>
              <a:t>La peur, la culpabilité, la honte</a:t>
            </a:r>
          </a:p>
          <a:p>
            <a:r>
              <a:rPr lang="fr-FR" dirty="0"/>
              <a:t>L’emprise</a:t>
            </a:r>
          </a:p>
          <a:p>
            <a:r>
              <a:rPr lang="fr-FR" dirty="0"/>
              <a:t>L’espoir</a:t>
            </a:r>
          </a:p>
          <a:p>
            <a:r>
              <a:rPr lang="fr-FR" b="1" dirty="0"/>
              <a:t>Le manque de confiance en soi</a:t>
            </a:r>
            <a:r>
              <a:rPr lang="fr-FR" dirty="0"/>
              <a:t>, perte de confiance en l’autre</a:t>
            </a:r>
          </a:p>
          <a:p>
            <a:r>
              <a:rPr lang="fr-FR" dirty="0"/>
              <a:t>La présence d’enfants, la peur de perdre la garde</a:t>
            </a:r>
          </a:p>
          <a:p>
            <a:r>
              <a:rPr lang="fr-FR" dirty="0"/>
              <a:t>La pression sociétale, familiale, amicale, religieuse</a:t>
            </a:r>
          </a:p>
          <a:p>
            <a:r>
              <a:rPr lang="fr-FR" dirty="0"/>
              <a:t>La dépendance économique, financière, administrative</a:t>
            </a:r>
          </a:p>
          <a:p>
            <a:r>
              <a:rPr lang="fr-FR" b="1" dirty="0"/>
              <a:t>La peur de ne pas être crue</a:t>
            </a:r>
          </a:p>
          <a:p>
            <a:r>
              <a:rPr lang="fr-FR" dirty="0"/>
              <a:t>La méconnaissance de ses droits et des dispositifs d’aide</a:t>
            </a:r>
          </a:p>
          <a:p>
            <a:r>
              <a:rPr lang="fr-FR" dirty="0"/>
              <a:t>La complexité des procédures… </a:t>
            </a:r>
          </a:p>
        </p:txBody>
      </p:sp>
    </p:spTree>
    <p:extLst>
      <p:ext uri="{BB962C8B-B14F-4D97-AF65-F5344CB8AC3E}">
        <p14:creationId xmlns:p14="http://schemas.microsoft.com/office/powerpoint/2010/main" val="11068321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62E2FB18A9E3478FE25611CF4F3CC2" ma:contentTypeVersion="13" ma:contentTypeDescription="Crée un document." ma:contentTypeScope="" ma:versionID="d7a6ee6ec6def8b42b69cba3f51279f0">
  <xsd:schema xmlns:xsd="http://www.w3.org/2001/XMLSchema" xmlns:xs="http://www.w3.org/2001/XMLSchema" xmlns:p="http://schemas.microsoft.com/office/2006/metadata/properties" xmlns:ns3="bbb580f8-8ce7-4e97-8578-7cdc338e6ba5" xmlns:ns4="aa2b3759-5800-453f-9e6e-d557c2a586dc" targetNamespace="http://schemas.microsoft.com/office/2006/metadata/properties" ma:root="true" ma:fieldsID="cc750a9ebf8c1133439306186fc69d32" ns3:_="" ns4:_="">
    <xsd:import namespace="bbb580f8-8ce7-4e97-8578-7cdc338e6ba5"/>
    <xsd:import namespace="aa2b3759-5800-453f-9e6e-d557c2a586d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580f8-8ce7-4e97-8578-7cdc338e6ba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2b3759-5800-453f-9e6e-d557c2a586d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6846FF-C07C-424F-AFB5-7F615A1C8144}">
  <ds:schemaRefs>
    <ds:schemaRef ds:uri="bbb580f8-8ce7-4e97-8578-7cdc338e6ba5"/>
    <ds:schemaRef ds:uri="http://purl.org/dc/elements/1.1/"/>
    <ds:schemaRef ds:uri="http://schemas.microsoft.com/office/2006/metadata/properties"/>
    <ds:schemaRef ds:uri="aa2b3759-5800-453f-9e6e-d557c2a586d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6CFC4D7-8FE3-4905-B0AD-C19F6A89F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580f8-8ce7-4e97-8578-7cdc338e6ba5"/>
    <ds:schemaRef ds:uri="aa2b3759-5800-453f-9e6e-d557c2a5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8C10B9-04B2-4EE5-8736-8620751455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14067</TotalTime>
  <Words>2155</Words>
  <Application>Microsoft Office PowerPoint</Application>
  <PresentationFormat>Affichage à l'écran (4:3)</PresentationFormat>
  <Paragraphs>286</Paragraphs>
  <Slides>34</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Arial Narrow</vt:lpstr>
      <vt:lpstr>Calibri</vt:lpstr>
      <vt:lpstr>Carme</vt:lpstr>
      <vt:lpstr>Wingdings</vt:lpstr>
      <vt:lpstr>Thème Office</vt:lpstr>
      <vt:lpstr>Présentation PowerPoint</vt:lpstr>
      <vt:lpstr>CONTEXTE    1/2</vt:lpstr>
      <vt:lpstr>CONTEXTE    2/2</vt:lpstr>
      <vt:lpstr>Visibilité des violences</vt:lpstr>
      <vt:lpstr>Le Mécanisme des VIOLENCES</vt:lpstr>
      <vt:lpstr>Conflits conjugaux           Violences au sein du couple</vt:lpstr>
      <vt:lpstr>Stratégie de l’agresseur</vt:lpstr>
      <vt:lpstr>Cycle des violences</vt:lpstr>
      <vt:lpstr>Obstacles à la dénonciation des violences</vt:lpstr>
      <vt:lpstr>Eléments d’alerte !</vt:lpstr>
      <vt:lpstr>Parcours DIANE</vt:lpstr>
      <vt:lpstr>Parcours de prise en charge</vt:lpstr>
      <vt:lpstr>Du côté des professionnel.le.s</vt:lpstr>
      <vt:lpstr>Du coté des professionnels</vt:lpstr>
      <vt:lpstr>Questions</vt:lpstr>
      <vt:lpstr>Comment détecter les violences ?</vt:lpstr>
      <vt:lpstr>Attitude d’écoute :</vt:lpstr>
      <vt:lpstr>Comment écouter :</vt:lpstr>
      <vt:lpstr>Violentomètre  </vt:lpstr>
      <vt:lpstr>Evaluer le danger</vt:lpstr>
      <vt:lpstr>Evaluer l’ampleur des violences</vt:lpstr>
      <vt:lpstr>Evaluer l’emprise</vt:lpstr>
      <vt:lpstr>2 situations possibles :  1. Danger non immédiat 2. Danger immédiat</vt:lpstr>
      <vt:lpstr>1 . Si vous estimez que le danger n’est pas immédiat : </vt:lpstr>
      <vt:lpstr>2 . Si vous estimez que le danger est immédiat :   1/5</vt:lpstr>
      <vt:lpstr>Danger immédiat     2/5</vt:lpstr>
      <vt:lpstr>Danger immédiat     3/5</vt:lpstr>
      <vt:lpstr>Danger immédiat     4/5</vt:lpstr>
      <vt:lpstr>Danger immédiat     5/5</vt:lpstr>
      <vt:lpstr>Objectif du 1er RDV de bilan de coordination </vt:lpstr>
      <vt:lpstr>Orientations possibles</vt:lpstr>
      <vt:lpstr>Offre de soins pluridisciplinaire sur l’hôpital de Nanterre </vt:lpstr>
      <vt:lpstr>Les partenaires extra-hospitaliers</vt:lpstr>
      <vt:lpstr>But du parcours Diane</vt:lpstr>
    </vt:vector>
  </TitlesOfParts>
  <Company>NANTERRE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SINQUIN Florence</dc:creator>
  <cp:lastModifiedBy>FRUGIER Marie</cp:lastModifiedBy>
  <cp:revision>430</cp:revision>
  <cp:lastPrinted>2022-11-16T09:14:43Z</cp:lastPrinted>
  <dcterms:created xsi:type="dcterms:W3CDTF">2019-02-21T16:59:38Z</dcterms:created>
  <dcterms:modified xsi:type="dcterms:W3CDTF">2023-02-09T13:00:50Z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0x0101009A62E2FB18A9E3478FE25611CF4F3CC2</vt:lpwstr>
  </property>
</Properties>
</file>